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6" r:id="rId2"/>
    <p:sldMasterId id="2147483709" r:id="rId3"/>
  </p:sldMasterIdLst>
  <p:notesMasterIdLst>
    <p:notesMasterId r:id="rId36"/>
  </p:notesMasterIdLst>
  <p:handoutMasterIdLst>
    <p:handoutMasterId r:id="rId37"/>
  </p:handoutMasterIdLst>
  <p:sldIdLst>
    <p:sldId id="686" r:id="rId4"/>
    <p:sldId id="688" r:id="rId5"/>
    <p:sldId id="775" r:id="rId6"/>
    <p:sldId id="730" r:id="rId7"/>
    <p:sldId id="761" r:id="rId8"/>
    <p:sldId id="772" r:id="rId9"/>
    <p:sldId id="759" r:id="rId10"/>
    <p:sldId id="773" r:id="rId11"/>
    <p:sldId id="774" r:id="rId12"/>
    <p:sldId id="738" r:id="rId13"/>
    <p:sldId id="721" r:id="rId14"/>
    <p:sldId id="739" r:id="rId15"/>
    <p:sldId id="779" r:id="rId16"/>
    <p:sldId id="780" r:id="rId17"/>
    <p:sldId id="781" r:id="rId18"/>
    <p:sldId id="782" r:id="rId19"/>
    <p:sldId id="783" r:id="rId20"/>
    <p:sldId id="746" r:id="rId21"/>
    <p:sldId id="747" r:id="rId22"/>
    <p:sldId id="764" r:id="rId23"/>
    <p:sldId id="778" r:id="rId24"/>
    <p:sldId id="763" r:id="rId25"/>
    <p:sldId id="765" r:id="rId26"/>
    <p:sldId id="784" r:id="rId27"/>
    <p:sldId id="785" r:id="rId28"/>
    <p:sldId id="752" r:id="rId29"/>
    <p:sldId id="753" r:id="rId30"/>
    <p:sldId id="771" r:id="rId31"/>
    <p:sldId id="776" r:id="rId32"/>
    <p:sldId id="786" r:id="rId33"/>
    <p:sldId id="787" r:id="rId34"/>
    <p:sldId id="702" r:id="rId35"/>
  </p:sldIdLst>
  <p:sldSz cx="12960350" cy="972026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647999"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1295997"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943996"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2591995"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3239994" algn="l" defTabSz="1295997" rtl="0" eaLnBrk="1" latinLnBrk="0" hangingPunct="1">
      <a:defRPr kern="1200">
        <a:solidFill>
          <a:schemeClr val="tx1"/>
        </a:solidFill>
        <a:latin typeface="Arial" pitchFamily="34" charset="0"/>
        <a:ea typeface="宋体" pitchFamily="2" charset="-122"/>
        <a:cs typeface="+mn-cs"/>
      </a:defRPr>
    </a:lvl6pPr>
    <a:lvl7pPr marL="3887992" algn="l" defTabSz="1295997" rtl="0" eaLnBrk="1" latinLnBrk="0" hangingPunct="1">
      <a:defRPr kern="1200">
        <a:solidFill>
          <a:schemeClr val="tx1"/>
        </a:solidFill>
        <a:latin typeface="Arial" pitchFamily="34" charset="0"/>
        <a:ea typeface="宋体" pitchFamily="2" charset="-122"/>
        <a:cs typeface="+mn-cs"/>
      </a:defRPr>
    </a:lvl7pPr>
    <a:lvl8pPr marL="4535991" algn="l" defTabSz="1295997" rtl="0" eaLnBrk="1" latinLnBrk="0" hangingPunct="1">
      <a:defRPr kern="1200">
        <a:solidFill>
          <a:schemeClr val="tx1"/>
        </a:solidFill>
        <a:latin typeface="Arial" pitchFamily="34" charset="0"/>
        <a:ea typeface="宋体" pitchFamily="2" charset="-122"/>
        <a:cs typeface="+mn-cs"/>
      </a:defRPr>
    </a:lvl8pPr>
    <a:lvl9pPr marL="5183989" algn="l" defTabSz="1295997"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3318" userDrawn="1">
          <p15:clr>
            <a:srgbClr val="A4A3A4"/>
          </p15:clr>
        </p15:guide>
        <p15:guide id="2" pos="40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8F8F8"/>
    <a:srgbClr val="DDDDDD"/>
    <a:srgbClr val="781E19"/>
    <a:srgbClr val="A9BECB"/>
    <a:srgbClr val="21A3D0"/>
    <a:srgbClr val="AF1D5C"/>
    <a:srgbClr val="D01C63"/>
    <a:srgbClr val="1124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31" autoAdjust="0"/>
    <p:restoredTop sz="95529" autoAdjust="0"/>
  </p:normalViewPr>
  <p:slideViewPr>
    <p:cSldViewPr snapToObjects="1">
      <p:cViewPr varScale="1">
        <p:scale>
          <a:sx n="62" d="100"/>
          <a:sy n="62" d="100"/>
        </p:scale>
        <p:origin x="1690" y="62"/>
      </p:cViewPr>
      <p:guideLst>
        <p:guide orient="horz" pos="3318"/>
        <p:guide pos="40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9DC7634-6BF8-473C-A2CB-06F5A38A09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48FFE10-ECEB-4EF4-9CC3-3F5D2FFD92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E71CC2-778D-8147-A1A3-988C684F8353}" type="datetime1">
              <a:rPr lang="zh-CN" altLang="en-US" smtClean="0"/>
              <a:t>2022/6/7</a:t>
            </a:fld>
            <a:endParaRPr lang="zh-CN" altLang="en-US"/>
          </a:p>
        </p:txBody>
      </p:sp>
      <p:sp>
        <p:nvSpPr>
          <p:cNvPr id="4" name="页脚占位符 3">
            <a:extLst>
              <a:ext uri="{FF2B5EF4-FFF2-40B4-BE49-F238E27FC236}">
                <a16:creationId xmlns:a16="http://schemas.microsoft.com/office/drawing/2014/main" id="{30FDFDC7-8639-4CE9-A345-296AE8A44C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68B79F3-12A5-4AE8-8687-F44B06C598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014D0A-1173-4792-90F5-F7272329BCD9}" type="slidenum">
              <a:rPr lang="zh-CN" altLang="en-US" smtClean="0"/>
              <a:t>‹#›</a:t>
            </a:fld>
            <a:endParaRPr lang="zh-CN" altLang="en-US"/>
          </a:p>
        </p:txBody>
      </p:sp>
    </p:spTree>
    <p:extLst>
      <p:ext uri="{BB962C8B-B14F-4D97-AF65-F5344CB8AC3E}">
        <p14:creationId xmlns:p14="http://schemas.microsoft.com/office/powerpoint/2010/main" val="22286612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6913759A-D20C-604B-B2D5-45E2DFB78CC2}" type="datetime1">
              <a:rPr lang="zh-CN" altLang="en-US" smtClean="0"/>
              <a:t>2022/6/7</a:t>
            </a:fld>
            <a:endParaRPr lang="en-US"/>
          </a:p>
        </p:txBody>
      </p:sp>
      <p:sp>
        <p:nvSpPr>
          <p:cNvPr id="37892"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ED363EBA-F375-447B-B5C6-5DB9503F30F1}" type="slidenum">
              <a:rPr lang="zh-CN" altLang="en-US"/>
              <a:pPr>
                <a:defRPr/>
              </a:pPr>
              <a:t>‹#›</a:t>
            </a:fld>
            <a:endParaRPr lang="en-US"/>
          </a:p>
        </p:txBody>
      </p:sp>
    </p:spTree>
    <p:extLst>
      <p:ext uri="{BB962C8B-B14F-4D97-AF65-F5344CB8AC3E}">
        <p14:creationId xmlns:p14="http://schemas.microsoft.com/office/powerpoint/2010/main" val="285312195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701" kern="1200">
        <a:solidFill>
          <a:schemeClr val="tx1"/>
        </a:solidFill>
        <a:latin typeface="Calibri" pitchFamily="34" charset="0"/>
        <a:ea typeface="宋体" pitchFamily="2" charset="-122"/>
        <a:cs typeface="+mn-cs"/>
      </a:defRPr>
    </a:lvl1pPr>
    <a:lvl2pPr marL="647999" algn="l" rtl="0" eaLnBrk="0" fontAlgn="base" hangingPunct="0">
      <a:spcBef>
        <a:spcPct val="30000"/>
      </a:spcBef>
      <a:spcAft>
        <a:spcPct val="0"/>
      </a:spcAft>
      <a:defRPr sz="1701" kern="1200">
        <a:solidFill>
          <a:schemeClr val="tx1"/>
        </a:solidFill>
        <a:latin typeface="Calibri" pitchFamily="34" charset="0"/>
        <a:ea typeface="宋体" pitchFamily="2" charset="-122"/>
        <a:cs typeface="+mn-cs"/>
      </a:defRPr>
    </a:lvl2pPr>
    <a:lvl3pPr marL="1295997" algn="l" rtl="0" eaLnBrk="0" fontAlgn="base" hangingPunct="0">
      <a:spcBef>
        <a:spcPct val="30000"/>
      </a:spcBef>
      <a:spcAft>
        <a:spcPct val="0"/>
      </a:spcAft>
      <a:defRPr sz="1701" kern="1200">
        <a:solidFill>
          <a:schemeClr val="tx1"/>
        </a:solidFill>
        <a:latin typeface="Calibri" pitchFamily="34" charset="0"/>
        <a:ea typeface="宋体" pitchFamily="2" charset="-122"/>
        <a:cs typeface="+mn-cs"/>
      </a:defRPr>
    </a:lvl3pPr>
    <a:lvl4pPr marL="1943996" algn="l" rtl="0" eaLnBrk="0" fontAlgn="base" hangingPunct="0">
      <a:spcBef>
        <a:spcPct val="30000"/>
      </a:spcBef>
      <a:spcAft>
        <a:spcPct val="0"/>
      </a:spcAft>
      <a:defRPr sz="1701" kern="1200">
        <a:solidFill>
          <a:schemeClr val="tx1"/>
        </a:solidFill>
        <a:latin typeface="Calibri" pitchFamily="34" charset="0"/>
        <a:ea typeface="宋体" pitchFamily="2" charset="-122"/>
        <a:cs typeface="+mn-cs"/>
      </a:defRPr>
    </a:lvl4pPr>
    <a:lvl5pPr marL="2591995" algn="l" rtl="0" eaLnBrk="0" fontAlgn="base" hangingPunct="0">
      <a:spcBef>
        <a:spcPct val="30000"/>
      </a:spcBef>
      <a:spcAft>
        <a:spcPct val="0"/>
      </a:spcAft>
      <a:defRPr sz="1701" kern="1200">
        <a:solidFill>
          <a:schemeClr val="tx1"/>
        </a:solidFill>
        <a:latin typeface="Calibri" pitchFamily="34" charset="0"/>
        <a:ea typeface="宋体" pitchFamily="2" charset="-122"/>
        <a:cs typeface="+mn-cs"/>
      </a:defRPr>
    </a:lvl5pPr>
    <a:lvl6pPr marL="3239994" algn="l" defTabSz="1295997" rtl="0" eaLnBrk="1" latinLnBrk="0" hangingPunct="1">
      <a:defRPr sz="1701" kern="1200">
        <a:solidFill>
          <a:schemeClr val="tx1"/>
        </a:solidFill>
        <a:latin typeface="+mn-lt"/>
        <a:ea typeface="+mn-ea"/>
        <a:cs typeface="+mn-cs"/>
      </a:defRPr>
    </a:lvl6pPr>
    <a:lvl7pPr marL="3887992" algn="l" defTabSz="1295997" rtl="0" eaLnBrk="1" latinLnBrk="0" hangingPunct="1">
      <a:defRPr sz="1701" kern="1200">
        <a:solidFill>
          <a:schemeClr val="tx1"/>
        </a:solidFill>
        <a:latin typeface="+mn-lt"/>
        <a:ea typeface="+mn-ea"/>
        <a:cs typeface="+mn-cs"/>
      </a:defRPr>
    </a:lvl7pPr>
    <a:lvl8pPr marL="4535991" algn="l" defTabSz="1295997" rtl="0" eaLnBrk="1" latinLnBrk="0" hangingPunct="1">
      <a:defRPr sz="1701" kern="1200">
        <a:solidFill>
          <a:schemeClr val="tx1"/>
        </a:solidFill>
        <a:latin typeface="+mn-lt"/>
        <a:ea typeface="+mn-ea"/>
        <a:cs typeface="+mn-cs"/>
      </a:defRPr>
    </a:lvl8pPr>
    <a:lvl9pPr marL="5183989" algn="l" defTabSz="1295997" rtl="0" eaLnBrk="1" latinLnBrk="0" hangingPunct="1">
      <a:defRPr sz="17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1</a:t>
            </a:fld>
            <a:endParaRPr lang="en-US"/>
          </a:p>
        </p:txBody>
      </p:sp>
    </p:spTree>
    <p:extLst>
      <p:ext uri="{BB962C8B-B14F-4D97-AF65-F5344CB8AC3E}">
        <p14:creationId xmlns:p14="http://schemas.microsoft.com/office/powerpoint/2010/main" val="2387277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10</a:t>
            </a:fld>
            <a:endParaRPr lang="en-US"/>
          </a:p>
        </p:txBody>
      </p:sp>
    </p:spTree>
    <p:extLst>
      <p:ext uri="{BB962C8B-B14F-4D97-AF65-F5344CB8AC3E}">
        <p14:creationId xmlns:p14="http://schemas.microsoft.com/office/powerpoint/2010/main" val="3511325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11</a:t>
            </a:fld>
            <a:endParaRPr lang="en-US"/>
          </a:p>
        </p:txBody>
      </p:sp>
    </p:spTree>
    <p:extLst>
      <p:ext uri="{BB962C8B-B14F-4D97-AF65-F5344CB8AC3E}">
        <p14:creationId xmlns:p14="http://schemas.microsoft.com/office/powerpoint/2010/main" val="2912352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12</a:t>
            </a:fld>
            <a:endParaRPr lang="en-US"/>
          </a:p>
        </p:txBody>
      </p:sp>
    </p:spTree>
    <p:extLst>
      <p:ext uri="{BB962C8B-B14F-4D97-AF65-F5344CB8AC3E}">
        <p14:creationId xmlns:p14="http://schemas.microsoft.com/office/powerpoint/2010/main" val="86774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13</a:t>
            </a:fld>
            <a:endParaRPr lang="en-US"/>
          </a:p>
        </p:txBody>
      </p:sp>
    </p:spTree>
    <p:extLst>
      <p:ext uri="{BB962C8B-B14F-4D97-AF65-F5344CB8AC3E}">
        <p14:creationId xmlns:p14="http://schemas.microsoft.com/office/powerpoint/2010/main" val="2261268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14</a:t>
            </a:fld>
            <a:endParaRPr lang="en-US"/>
          </a:p>
        </p:txBody>
      </p:sp>
    </p:spTree>
    <p:extLst>
      <p:ext uri="{BB962C8B-B14F-4D97-AF65-F5344CB8AC3E}">
        <p14:creationId xmlns:p14="http://schemas.microsoft.com/office/powerpoint/2010/main" val="34743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15</a:t>
            </a:fld>
            <a:endParaRPr lang="en-US"/>
          </a:p>
        </p:txBody>
      </p:sp>
    </p:spTree>
    <p:extLst>
      <p:ext uri="{BB962C8B-B14F-4D97-AF65-F5344CB8AC3E}">
        <p14:creationId xmlns:p14="http://schemas.microsoft.com/office/powerpoint/2010/main" val="348462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16</a:t>
            </a:fld>
            <a:endParaRPr lang="en-US"/>
          </a:p>
        </p:txBody>
      </p:sp>
    </p:spTree>
    <p:extLst>
      <p:ext uri="{BB962C8B-B14F-4D97-AF65-F5344CB8AC3E}">
        <p14:creationId xmlns:p14="http://schemas.microsoft.com/office/powerpoint/2010/main" val="125453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17</a:t>
            </a:fld>
            <a:endParaRPr lang="en-US"/>
          </a:p>
        </p:txBody>
      </p:sp>
    </p:spTree>
    <p:extLst>
      <p:ext uri="{BB962C8B-B14F-4D97-AF65-F5344CB8AC3E}">
        <p14:creationId xmlns:p14="http://schemas.microsoft.com/office/powerpoint/2010/main" val="2882872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接下来便可以此为基础展开完整性参数的获取</a:t>
            </a:r>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18</a:t>
            </a:fld>
            <a:endParaRPr lang="en-US"/>
          </a:p>
        </p:txBody>
      </p:sp>
    </p:spTree>
    <p:extLst>
      <p:ext uri="{BB962C8B-B14F-4D97-AF65-F5344CB8AC3E}">
        <p14:creationId xmlns:p14="http://schemas.microsoft.com/office/powerpoint/2010/main" val="145735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19</a:t>
            </a:fld>
            <a:endParaRPr lang="en-US"/>
          </a:p>
        </p:txBody>
      </p:sp>
    </p:spTree>
    <p:extLst>
      <p:ext uri="{BB962C8B-B14F-4D97-AF65-F5344CB8AC3E}">
        <p14:creationId xmlns:p14="http://schemas.microsoft.com/office/powerpoint/2010/main" val="268736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2</a:t>
            </a:fld>
            <a:endParaRPr lang="en-US"/>
          </a:p>
        </p:txBody>
      </p:sp>
    </p:spTree>
    <p:extLst>
      <p:ext uri="{BB962C8B-B14F-4D97-AF65-F5344CB8AC3E}">
        <p14:creationId xmlns:p14="http://schemas.microsoft.com/office/powerpoint/2010/main" val="2323570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20</a:t>
            </a:fld>
            <a:endParaRPr lang="en-US"/>
          </a:p>
        </p:txBody>
      </p:sp>
    </p:spTree>
    <p:extLst>
      <p:ext uri="{BB962C8B-B14F-4D97-AF65-F5344CB8AC3E}">
        <p14:creationId xmlns:p14="http://schemas.microsoft.com/office/powerpoint/2010/main" val="886178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21</a:t>
            </a:fld>
            <a:endParaRPr lang="en-US"/>
          </a:p>
        </p:txBody>
      </p:sp>
    </p:spTree>
    <p:extLst>
      <p:ext uri="{BB962C8B-B14F-4D97-AF65-F5344CB8AC3E}">
        <p14:creationId xmlns:p14="http://schemas.microsoft.com/office/powerpoint/2010/main" val="4259358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22</a:t>
            </a:fld>
            <a:endParaRPr lang="en-US"/>
          </a:p>
        </p:txBody>
      </p:sp>
    </p:spTree>
    <p:extLst>
      <p:ext uri="{BB962C8B-B14F-4D97-AF65-F5344CB8AC3E}">
        <p14:creationId xmlns:p14="http://schemas.microsoft.com/office/powerpoint/2010/main" val="3118017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23</a:t>
            </a:fld>
            <a:endParaRPr lang="en-US"/>
          </a:p>
        </p:txBody>
      </p:sp>
    </p:spTree>
    <p:extLst>
      <p:ext uri="{BB962C8B-B14F-4D97-AF65-F5344CB8AC3E}">
        <p14:creationId xmlns:p14="http://schemas.microsoft.com/office/powerpoint/2010/main" val="1886243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24</a:t>
            </a:fld>
            <a:endParaRPr lang="en-US"/>
          </a:p>
        </p:txBody>
      </p:sp>
    </p:spTree>
    <p:extLst>
      <p:ext uri="{BB962C8B-B14F-4D97-AF65-F5344CB8AC3E}">
        <p14:creationId xmlns:p14="http://schemas.microsoft.com/office/powerpoint/2010/main" val="1634357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25</a:t>
            </a:fld>
            <a:endParaRPr lang="en-US"/>
          </a:p>
        </p:txBody>
      </p:sp>
    </p:spTree>
    <p:extLst>
      <p:ext uri="{BB962C8B-B14F-4D97-AF65-F5344CB8AC3E}">
        <p14:creationId xmlns:p14="http://schemas.microsoft.com/office/powerpoint/2010/main" val="1524565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26</a:t>
            </a:fld>
            <a:endParaRPr lang="en-US"/>
          </a:p>
        </p:txBody>
      </p:sp>
    </p:spTree>
    <p:extLst>
      <p:ext uri="{BB962C8B-B14F-4D97-AF65-F5344CB8AC3E}">
        <p14:creationId xmlns:p14="http://schemas.microsoft.com/office/powerpoint/2010/main" val="4152709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27</a:t>
            </a:fld>
            <a:endParaRPr lang="en-US"/>
          </a:p>
        </p:txBody>
      </p:sp>
    </p:spTree>
    <p:extLst>
      <p:ext uri="{BB962C8B-B14F-4D97-AF65-F5344CB8AC3E}">
        <p14:creationId xmlns:p14="http://schemas.microsoft.com/office/powerpoint/2010/main" val="2050577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28</a:t>
            </a:fld>
            <a:endParaRPr lang="en-US"/>
          </a:p>
        </p:txBody>
      </p:sp>
    </p:spTree>
    <p:extLst>
      <p:ext uri="{BB962C8B-B14F-4D97-AF65-F5344CB8AC3E}">
        <p14:creationId xmlns:p14="http://schemas.microsoft.com/office/powerpoint/2010/main" val="1713252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29</a:t>
            </a:fld>
            <a:endParaRPr lang="en-US"/>
          </a:p>
        </p:txBody>
      </p:sp>
    </p:spTree>
    <p:extLst>
      <p:ext uri="{BB962C8B-B14F-4D97-AF65-F5344CB8AC3E}">
        <p14:creationId xmlns:p14="http://schemas.microsoft.com/office/powerpoint/2010/main" val="364160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D363EBA-F375-447B-B5C6-5DB9503F30F1}" type="slidenum">
              <a:rPr lang="zh-CN" altLang="en-US" smtClean="0"/>
              <a:pPr>
                <a:defRPr/>
              </a:pPr>
              <a:t>3</a:t>
            </a:fld>
            <a:endParaRPr lang="en-US"/>
          </a:p>
        </p:txBody>
      </p:sp>
    </p:spTree>
    <p:extLst>
      <p:ext uri="{BB962C8B-B14F-4D97-AF65-F5344CB8AC3E}">
        <p14:creationId xmlns:p14="http://schemas.microsoft.com/office/powerpoint/2010/main" val="4032923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30</a:t>
            </a:fld>
            <a:endParaRPr lang="en-US"/>
          </a:p>
        </p:txBody>
      </p:sp>
    </p:spTree>
    <p:extLst>
      <p:ext uri="{BB962C8B-B14F-4D97-AF65-F5344CB8AC3E}">
        <p14:creationId xmlns:p14="http://schemas.microsoft.com/office/powerpoint/2010/main" val="1294264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31</a:t>
            </a:fld>
            <a:endParaRPr lang="en-US"/>
          </a:p>
        </p:txBody>
      </p:sp>
    </p:spTree>
    <p:extLst>
      <p:ext uri="{BB962C8B-B14F-4D97-AF65-F5344CB8AC3E}">
        <p14:creationId xmlns:p14="http://schemas.microsoft.com/office/powerpoint/2010/main" val="1723305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4</a:t>
            </a:fld>
            <a:endParaRPr lang="en-US"/>
          </a:p>
        </p:txBody>
      </p:sp>
    </p:spTree>
    <p:extLst>
      <p:ext uri="{BB962C8B-B14F-4D97-AF65-F5344CB8AC3E}">
        <p14:creationId xmlns:p14="http://schemas.microsoft.com/office/powerpoint/2010/main" val="3011106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5</a:t>
            </a:fld>
            <a:endParaRPr lang="en-US"/>
          </a:p>
        </p:txBody>
      </p:sp>
    </p:spTree>
    <p:extLst>
      <p:ext uri="{BB962C8B-B14F-4D97-AF65-F5344CB8AC3E}">
        <p14:creationId xmlns:p14="http://schemas.microsoft.com/office/powerpoint/2010/main" val="19417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6</a:t>
            </a:fld>
            <a:endParaRPr lang="en-US"/>
          </a:p>
        </p:txBody>
      </p:sp>
    </p:spTree>
    <p:extLst>
      <p:ext uri="{BB962C8B-B14F-4D97-AF65-F5344CB8AC3E}">
        <p14:creationId xmlns:p14="http://schemas.microsoft.com/office/powerpoint/2010/main" val="118641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7</a:t>
            </a:fld>
            <a:endParaRPr lang="en-US"/>
          </a:p>
        </p:txBody>
      </p:sp>
    </p:spTree>
    <p:extLst>
      <p:ext uri="{BB962C8B-B14F-4D97-AF65-F5344CB8AC3E}">
        <p14:creationId xmlns:p14="http://schemas.microsoft.com/office/powerpoint/2010/main" val="12669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8</a:t>
            </a:fld>
            <a:endParaRPr lang="en-US"/>
          </a:p>
        </p:txBody>
      </p:sp>
    </p:spTree>
    <p:extLst>
      <p:ext uri="{BB962C8B-B14F-4D97-AF65-F5344CB8AC3E}">
        <p14:creationId xmlns:p14="http://schemas.microsoft.com/office/powerpoint/2010/main" val="193138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5" name="灯片编号占位符 4"/>
          <p:cNvSpPr>
            <a:spLocks noGrp="1"/>
          </p:cNvSpPr>
          <p:nvPr>
            <p:ph type="sldNum" sz="quarter" idx="5"/>
          </p:nvPr>
        </p:nvSpPr>
        <p:spPr/>
        <p:txBody>
          <a:bodyPr/>
          <a:lstStyle/>
          <a:p>
            <a:pPr>
              <a:defRPr/>
            </a:pPr>
            <a:fld id="{ED363EBA-F375-447B-B5C6-5DB9503F30F1}" type="slidenum">
              <a:rPr lang="zh-CN" altLang="en-US" smtClean="0"/>
              <a:pPr>
                <a:defRPr/>
              </a:pPr>
              <a:t>9</a:t>
            </a:fld>
            <a:endParaRPr lang="en-US"/>
          </a:p>
        </p:txBody>
      </p:sp>
    </p:spTree>
    <p:extLst>
      <p:ext uri="{BB962C8B-B14F-4D97-AF65-F5344CB8AC3E}">
        <p14:creationId xmlns:p14="http://schemas.microsoft.com/office/powerpoint/2010/main" val="172904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圆角矩形 53">
            <a:extLst>
              <a:ext uri="{FF2B5EF4-FFF2-40B4-BE49-F238E27FC236}">
                <a16:creationId xmlns:a16="http://schemas.microsoft.com/office/drawing/2014/main" id="{1862CF2B-1FF6-4857-98D1-CDCC2121C913}"/>
              </a:ext>
            </a:extLst>
          </p:cNvPr>
          <p:cNvSpPr>
            <a:spLocks noChangeArrowheads="1"/>
          </p:cNvSpPr>
          <p:nvPr userDrawn="1"/>
        </p:nvSpPr>
        <p:spPr bwMode="auto">
          <a:xfrm>
            <a:off x="7270935" y="8041973"/>
            <a:ext cx="1747995" cy="510675"/>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10" name="TextBox 55">
            <a:extLst>
              <a:ext uri="{FF2B5EF4-FFF2-40B4-BE49-F238E27FC236}">
                <a16:creationId xmlns:a16="http://schemas.microsoft.com/office/drawing/2014/main" id="{719D671B-B16B-4692-82D9-E5570E04849D}"/>
              </a:ext>
            </a:extLst>
          </p:cNvPr>
          <p:cNvSpPr txBox="1">
            <a:spLocks noChangeArrowheads="1"/>
          </p:cNvSpPr>
          <p:nvPr userDrawn="1"/>
        </p:nvSpPr>
        <p:spPr bwMode="auto">
          <a:xfrm>
            <a:off x="4736683" y="7936238"/>
            <a:ext cx="190547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endParaRPr lang="zh-CN" altLang="en-US" dirty="0">
              <a:solidFill>
                <a:srgbClr val="333333"/>
              </a:solidFill>
              <a:latin typeface="微软雅黑" pitchFamily="34" charset="-122"/>
              <a:ea typeface="微软雅黑" pitchFamily="34" charset="-122"/>
            </a:endParaRPr>
          </a:p>
        </p:txBody>
      </p:sp>
      <p:sp>
        <p:nvSpPr>
          <p:cNvPr id="12" name="TextBox 58">
            <a:extLst>
              <a:ext uri="{FF2B5EF4-FFF2-40B4-BE49-F238E27FC236}">
                <a16:creationId xmlns:a16="http://schemas.microsoft.com/office/drawing/2014/main" id="{6BDEAB80-DB6E-4BD5-96A5-C261BE827B4C}"/>
              </a:ext>
            </a:extLst>
          </p:cNvPr>
          <p:cNvSpPr txBox="1">
            <a:spLocks noChangeArrowheads="1"/>
          </p:cNvSpPr>
          <p:nvPr userDrawn="1"/>
        </p:nvSpPr>
        <p:spPr bwMode="auto">
          <a:xfrm>
            <a:off x="7301305" y="7902498"/>
            <a:ext cx="168725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dirty="0">
                <a:solidFill>
                  <a:schemeClr val="accent1"/>
                </a:solidFill>
                <a:latin typeface="微软雅黑" pitchFamily="34" charset="-122"/>
                <a:ea typeface="微软雅黑" pitchFamily="34" charset="-122"/>
              </a:rPr>
              <a:t>指导老师</a:t>
            </a:r>
            <a:endParaRPr lang="en-US" dirty="0">
              <a:solidFill>
                <a:schemeClr val="accent1"/>
              </a:solidFill>
              <a:latin typeface="微软雅黑" pitchFamily="34" charset="-122"/>
              <a:ea typeface="微软雅黑" pitchFamily="34" charset="-122"/>
            </a:endParaRPr>
          </a:p>
        </p:txBody>
      </p:sp>
      <p:sp>
        <p:nvSpPr>
          <p:cNvPr id="13" name="圆角矩形 59">
            <a:extLst>
              <a:ext uri="{FF2B5EF4-FFF2-40B4-BE49-F238E27FC236}">
                <a16:creationId xmlns:a16="http://schemas.microsoft.com/office/drawing/2014/main" id="{2BDD52EC-28D7-479E-8F89-0501372CF1C1}"/>
              </a:ext>
            </a:extLst>
          </p:cNvPr>
          <p:cNvSpPr>
            <a:spLocks noChangeArrowheads="1"/>
          </p:cNvSpPr>
          <p:nvPr userDrawn="1"/>
        </p:nvSpPr>
        <p:spPr bwMode="auto">
          <a:xfrm>
            <a:off x="2887454" y="8041973"/>
            <a:ext cx="1747995" cy="510675"/>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14" name="TextBox 60">
            <a:extLst>
              <a:ext uri="{FF2B5EF4-FFF2-40B4-BE49-F238E27FC236}">
                <a16:creationId xmlns:a16="http://schemas.microsoft.com/office/drawing/2014/main" id="{813EEF96-9BD6-410D-8377-37F2B043AC7E}"/>
              </a:ext>
            </a:extLst>
          </p:cNvPr>
          <p:cNvSpPr txBox="1">
            <a:spLocks noChangeArrowheads="1"/>
          </p:cNvSpPr>
          <p:nvPr userDrawn="1"/>
        </p:nvSpPr>
        <p:spPr bwMode="auto">
          <a:xfrm>
            <a:off x="2948195" y="7913427"/>
            <a:ext cx="168725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dirty="0">
                <a:solidFill>
                  <a:schemeClr val="accent1"/>
                </a:solidFill>
                <a:latin typeface="微软雅黑" pitchFamily="34" charset="-122"/>
                <a:ea typeface="微软雅黑" pitchFamily="34" charset="-122"/>
              </a:rPr>
              <a:t>汇报人</a:t>
            </a:r>
            <a:endParaRPr lang="en-US" dirty="0">
              <a:solidFill>
                <a:schemeClr val="accent1"/>
              </a:solidFill>
              <a:latin typeface="微软雅黑" pitchFamily="34" charset="-122"/>
              <a:ea typeface="微软雅黑" pitchFamily="34" charset="-122"/>
            </a:endParaRPr>
          </a:p>
        </p:txBody>
      </p:sp>
      <p:sp>
        <p:nvSpPr>
          <p:cNvPr id="21" name="文本占位符 20">
            <a:extLst>
              <a:ext uri="{FF2B5EF4-FFF2-40B4-BE49-F238E27FC236}">
                <a16:creationId xmlns:a16="http://schemas.microsoft.com/office/drawing/2014/main" id="{75D8F42A-2692-4DBA-AC7C-E6EE24794E8C}"/>
              </a:ext>
            </a:extLst>
          </p:cNvPr>
          <p:cNvSpPr>
            <a:spLocks noGrp="1"/>
          </p:cNvSpPr>
          <p:nvPr>
            <p:ph type="body" sz="quarter" idx="10" hasCustomPrompt="1"/>
          </p:nvPr>
        </p:nvSpPr>
        <p:spPr>
          <a:xfrm>
            <a:off x="254433" y="4105189"/>
            <a:ext cx="12349422" cy="1061128"/>
          </a:xfrm>
          <a:prstGeom prst="rect">
            <a:avLst/>
          </a:prstGeom>
        </p:spPr>
        <p:txBody>
          <a:bodyPr/>
          <a:lstStyle>
            <a:lvl1pPr marL="0" indent="0" algn="ctr" rtl="0" eaLnBrk="1" fontAlgn="base" hangingPunct="1">
              <a:spcBef>
                <a:spcPct val="0"/>
              </a:spcBef>
              <a:spcAft>
                <a:spcPct val="0"/>
              </a:spcAft>
              <a:buFont typeface="Arial" pitchFamily="34" charset="0"/>
              <a:buNone/>
              <a:defRPr lang="zh-CN" altLang="en-US" sz="6298" b="1" kern="1200">
                <a:solidFill>
                  <a:schemeClr val="accent1"/>
                </a:solidFill>
                <a:latin typeface="微软雅黑" pitchFamily="34" charset="-122"/>
                <a:ea typeface="微软雅黑" pitchFamily="34" charset="-122"/>
                <a:cs typeface="+mn-cs"/>
              </a:defRPr>
            </a:lvl1pPr>
          </a:lstStyle>
          <a:p>
            <a:pPr lvl="0"/>
            <a:r>
              <a:rPr lang="zh-CN" altLang="en-US"/>
              <a:t>作业题目</a:t>
            </a:r>
          </a:p>
        </p:txBody>
      </p:sp>
      <p:sp>
        <p:nvSpPr>
          <p:cNvPr id="26" name="文本占位符 25">
            <a:extLst>
              <a:ext uri="{FF2B5EF4-FFF2-40B4-BE49-F238E27FC236}">
                <a16:creationId xmlns:a16="http://schemas.microsoft.com/office/drawing/2014/main" id="{20FED4F7-74B3-43A1-B20E-79413A1484AB}"/>
              </a:ext>
            </a:extLst>
          </p:cNvPr>
          <p:cNvSpPr>
            <a:spLocks noGrp="1"/>
          </p:cNvSpPr>
          <p:nvPr>
            <p:ph type="body" sz="quarter" idx="11" hasCustomPrompt="1"/>
          </p:nvPr>
        </p:nvSpPr>
        <p:spPr>
          <a:xfrm>
            <a:off x="4838303" y="8010727"/>
            <a:ext cx="2206545" cy="583916"/>
          </a:xfrm>
          <a:prstGeom prst="rect">
            <a:avLst/>
          </a:prstGeom>
        </p:spPr>
        <p:txBody>
          <a:bodyPr/>
          <a:lstStyle>
            <a:lvl1pPr marL="0" indent="0" algn="l" rtl="0" eaLnBrk="1" fontAlgn="base" hangingPunct="1">
              <a:lnSpc>
                <a:spcPct val="100000"/>
              </a:lnSpc>
              <a:spcBef>
                <a:spcPct val="0"/>
              </a:spcBef>
              <a:spcAft>
                <a:spcPct val="0"/>
              </a:spcAft>
              <a:buFont typeface="Arial" pitchFamily="34" charset="0"/>
              <a:buNone/>
              <a:defRPr lang="zh-CN" altLang="en-US" kern="1200" smtClean="0">
                <a:solidFill>
                  <a:srgbClr val="333333"/>
                </a:solidFill>
                <a:latin typeface="微软雅黑" pitchFamily="34" charset="-122"/>
                <a:ea typeface="微软雅黑" pitchFamily="34" charset="-122"/>
                <a:cs typeface="+mn-cs"/>
              </a:defRPr>
            </a:lvl1pPr>
            <a:lvl2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2pPr>
            <a:lvl3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3pPr>
            <a:lvl4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4pPr>
            <a:lvl5pPr algn="l" rtl="0" eaLnBrk="1" fontAlgn="base" hangingPunct="1">
              <a:lnSpc>
                <a:spcPct val="150000"/>
              </a:lnSpc>
              <a:spcBef>
                <a:spcPct val="0"/>
              </a:spcBef>
              <a:spcAft>
                <a:spcPct val="0"/>
              </a:spcAft>
              <a:buFont typeface="Arial" pitchFamily="34" charset="0"/>
              <a:defRPr lang="zh-CN" altLang="en-US" kern="1200">
                <a:solidFill>
                  <a:srgbClr val="333333"/>
                </a:solidFill>
                <a:latin typeface="微软雅黑" pitchFamily="34" charset="-122"/>
                <a:ea typeface="微软雅黑" pitchFamily="34" charset="-122"/>
                <a:cs typeface="+mn-cs"/>
              </a:defRPr>
            </a:lvl5pPr>
          </a:lstStyle>
          <a:p>
            <a:pPr lvl="0"/>
            <a:r>
              <a:rPr lang="zh-CN" altLang="en-US"/>
              <a:t>张三</a:t>
            </a:r>
          </a:p>
        </p:txBody>
      </p:sp>
      <p:sp>
        <p:nvSpPr>
          <p:cNvPr id="28" name="文本占位符 25">
            <a:extLst>
              <a:ext uri="{FF2B5EF4-FFF2-40B4-BE49-F238E27FC236}">
                <a16:creationId xmlns:a16="http://schemas.microsoft.com/office/drawing/2014/main" id="{B5773164-630A-47A7-9D02-1161D42C82B0}"/>
              </a:ext>
            </a:extLst>
          </p:cNvPr>
          <p:cNvSpPr>
            <a:spLocks noGrp="1"/>
          </p:cNvSpPr>
          <p:nvPr>
            <p:ph type="body" sz="quarter" idx="12" hasCustomPrompt="1"/>
          </p:nvPr>
        </p:nvSpPr>
        <p:spPr>
          <a:xfrm>
            <a:off x="9245017" y="8010727"/>
            <a:ext cx="2848533" cy="583916"/>
          </a:xfrm>
          <a:prstGeom prst="rect">
            <a:avLst/>
          </a:prstGeom>
        </p:spPr>
        <p:txBody>
          <a:bodyPr/>
          <a:lstStyle>
            <a:lvl1pPr marL="0" indent="0" algn="l" rtl="0" eaLnBrk="1" fontAlgn="base" hangingPunct="1">
              <a:lnSpc>
                <a:spcPct val="100000"/>
              </a:lnSpc>
              <a:spcBef>
                <a:spcPct val="0"/>
              </a:spcBef>
              <a:spcAft>
                <a:spcPct val="0"/>
              </a:spcAft>
              <a:buFont typeface="Arial" pitchFamily="34" charset="0"/>
              <a:buNone/>
              <a:defRPr lang="zh-CN" altLang="en-US" kern="1200" smtClean="0">
                <a:solidFill>
                  <a:srgbClr val="333333"/>
                </a:solidFill>
                <a:latin typeface="微软雅黑" pitchFamily="34" charset="-122"/>
                <a:ea typeface="微软雅黑" pitchFamily="34" charset="-122"/>
                <a:cs typeface="+mn-cs"/>
              </a:defRPr>
            </a:lvl1pPr>
            <a:lvl2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2pPr>
            <a:lvl3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3pPr>
            <a:lvl4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4pPr>
            <a:lvl5pPr algn="l" rtl="0" eaLnBrk="1" fontAlgn="base" hangingPunct="1">
              <a:lnSpc>
                <a:spcPct val="150000"/>
              </a:lnSpc>
              <a:spcBef>
                <a:spcPct val="0"/>
              </a:spcBef>
              <a:spcAft>
                <a:spcPct val="0"/>
              </a:spcAft>
              <a:buFont typeface="Arial" pitchFamily="34" charset="0"/>
              <a:defRPr lang="zh-CN" altLang="en-US" kern="1200">
                <a:solidFill>
                  <a:srgbClr val="333333"/>
                </a:solidFill>
                <a:latin typeface="微软雅黑" pitchFamily="34" charset="-122"/>
                <a:ea typeface="微软雅黑" pitchFamily="34" charset="-122"/>
                <a:cs typeface="+mn-cs"/>
              </a:defRPr>
            </a:lvl5pPr>
          </a:lstStyle>
          <a:p>
            <a:pPr lvl="0"/>
            <a:r>
              <a:rPr lang="en-US" altLang="zh-CN"/>
              <a:t>xxx</a:t>
            </a:r>
            <a:r>
              <a:rPr lang="zh-CN" altLang="en-US"/>
              <a:t>老师</a:t>
            </a:r>
          </a:p>
        </p:txBody>
      </p:sp>
    </p:spTree>
    <p:extLst>
      <p:ext uri="{BB962C8B-B14F-4D97-AF65-F5344CB8AC3E}">
        <p14:creationId xmlns:p14="http://schemas.microsoft.com/office/powerpoint/2010/main" val="306572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EB36E29C-280E-48BA-99CD-6E1654B7939E}"/>
              </a:ext>
            </a:extLst>
          </p:cNvPr>
          <p:cNvSpPr>
            <a:spLocks noGrp="1"/>
          </p:cNvSpPr>
          <p:nvPr>
            <p:ph type="body" sz="quarter" idx="13"/>
          </p:nvPr>
        </p:nvSpPr>
        <p:spPr>
          <a:xfrm>
            <a:off x="1250040" y="664235"/>
            <a:ext cx="8934992" cy="644713"/>
          </a:xfrm>
          <a:prstGeom prst="rect">
            <a:avLst/>
          </a:prstGeom>
        </p:spPr>
        <p:txBody>
          <a:bodyPr/>
          <a:lstStyle>
            <a:lvl1pPr marL="0" indent="0">
              <a:buNone/>
              <a:defRPr lang="zh-CN" altLang="en-US" sz="4093" kern="1200">
                <a:solidFill>
                  <a:srgbClr val="333333"/>
                </a:solidFill>
                <a:latin typeface="微软雅黑" pitchFamily="34" charset="-122"/>
                <a:ea typeface="微软雅黑" pitchFamily="34" charset="-122"/>
                <a:cs typeface="+mn-cs"/>
              </a:defRPr>
            </a:lvl1pPr>
          </a:lstStyle>
          <a:p>
            <a:pPr lvl="0"/>
            <a:endParaRPr lang="zh-CN" altLang="en-US"/>
          </a:p>
        </p:txBody>
      </p:sp>
      <p:sp>
        <p:nvSpPr>
          <p:cNvPr id="12" name="文本占位符 11">
            <a:extLst>
              <a:ext uri="{FF2B5EF4-FFF2-40B4-BE49-F238E27FC236}">
                <a16:creationId xmlns:a16="http://schemas.microsoft.com/office/drawing/2014/main" id="{C530ED27-AA6F-48A3-BC31-7CFE34CB8AA2}"/>
              </a:ext>
            </a:extLst>
          </p:cNvPr>
          <p:cNvSpPr>
            <a:spLocks noGrp="1"/>
          </p:cNvSpPr>
          <p:nvPr>
            <p:ph type="body" sz="quarter" idx="14"/>
          </p:nvPr>
        </p:nvSpPr>
        <p:spPr>
          <a:xfrm>
            <a:off x="560617" y="1797800"/>
            <a:ext cx="11634712" cy="6736540"/>
          </a:xfrm>
          <a:prstGeom prst="rect">
            <a:avLst/>
          </a:prstGeom>
        </p:spPr>
        <p:txBody>
          <a:bodyPr/>
          <a:lstStyle>
            <a:lvl1pPr>
              <a:defRPr sz="3780">
                <a:latin typeface="微软雅黑" panose="020B0503020204020204" pitchFamily="34" charset="-122"/>
                <a:ea typeface="微软雅黑" panose="020B0503020204020204" pitchFamily="34" charset="-122"/>
              </a:defRPr>
            </a:lvl1pPr>
            <a:lvl2pPr>
              <a:defRPr sz="3150">
                <a:latin typeface="微软雅黑" panose="020B0503020204020204" pitchFamily="34" charset="-122"/>
                <a:ea typeface="微软雅黑" panose="020B0503020204020204" pitchFamily="34" charset="-122"/>
              </a:defRPr>
            </a:lvl2pPr>
            <a:lvl3pPr>
              <a:defRPr sz="2835">
                <a:latin typeface="微软雅黑" panose="020B0503020204020204" pitchFamily="34" charset="-122"/>
                <a:ea typeface="微软雅黑" panose="020B0503020204020204" pitchFamily="34" charset="-122"/>
              </a:defRPr>
            </a:lvl3pPr>
            <a:lvl4pPr>
              <a:defRPr lang="zh-CN" altLang="en-US" sz="2835" kern="1200" smtClean="0">
                <a:solidFill>
                  <a:schemeClr val="tx1"/>
                </a:solidFill>
                <a:latin typeface="微软雅黑" panose="020B0503020204020204" pitchFamily="34" charset="-122"/>
                <a:ea typeface="微软雅黑" panose="020B0503020204020204" pitchFamily="34" charset="-122"/>
                <a:cs typeface="+mn-cs"/>
              </a:defRPr>
            </a:lvl4pPr>
            <a:lvl5pPr>
              <a:defRPr lang="zh-CN" altLang="en-US" sz="2835" kern="120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a:t>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00741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56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848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4D01967F-65F0-4608-877F-80E02268A2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2803937"/>
            <a:ext cx="12958101" cy="445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A9C6F817-89DB-46C7-B45D-FDD76DDACBBA}"/>
              </a:ext>
            </a:extLst>
          </p:cNvPr>
          <p:cNvSpPr>
            <a:spLocks noChangeArrowheads="1"/>
          </p:cNvSpPr>
          <p:nvPr userDrawn="1"/>
        </p:nvSpPr>
        <p:spPr bwMode="auto">
          <a:xfrm>
            <a:off x="2" y="2711701"/>
            <a:ext cx="12958101" cy="107985"/>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Rectangle 5">
            <a:extLst>
              <a:ext uri="{FF2B5EF4-FFF2-40B4-BE49-F238E27FC236}">
                <a16:creationId xmlns:a16="http://schemas.microsoft.com/office/drawing/2014/main" id="{02A15395-4113-4D31-B0E8-0092C457E0ED}"/>
              </a:ext>
            </a:extLst>
          </p:cNvPr>
          <p:cNvSpPr>
            <a:spLocks noChangeArrowheads="1"/>
          </p:cNvSpPr>
          <p:nvPr userDrawn="1"/>
        </p:nvSpPr>
        <p:spPr bwMode="auto">
          <a:xfrm>
            <a:off x="2" y="7256034"/>
            <a:ext cx="12958101" cy="107985"/>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8" name="图片 7">
            <a:extLst>
              <a:ext uri="{FF2B5EF4-FFF2-40B4-BE49-F238E27FC236}">
                <a16:creationId xmlns:a16="http://schemas.microsoft.com/office/drawing/2014/main" id="{FAD2DCC0-49E1-4E67-BFE5-CAB4E4FB2FE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64448" y="1015419"/>
            <a:ext cx="4469613" cy="1200231"/>
          </a:xfrm>
          <a:prstGeom prst="rect">
            <a:avLst/>
          </a:prstGeom>
        </p:spPr>
      </p:pic>
      <p:pic>
        <p:nvPicPr>
          <p:cNvPr id="15" name="图片 14">
            <a:extLst>
              <a:ext uri="{FF2B5EF4-FFF2-40B4-BE49-F238E27FC236}">
                <a16:creationId xmlns:a16="http://schemas.microsoft.com/office/drawing/2014/main" id="{AFD2D3A8-1738-4A0B-8044-7DA2D3625546}"/>
              </a:ext>
            </a:extLst>
          </p:cNvPr>
          <p:cNvPicPr>
            <a:picLocks noChangeAspect="1"/>
          </p:cNvPicPr>
          <p:nvPr userDrawn="1"/>
        </p:nvPicPr>
        <p:blipFill>
          <a:blip r:embed="rId6"/>
          <a:stretch>
            <a:fillRect/>
          </a:stretch>
        </p:blipFill>
        <p:spPr>
          <a:xfrm>
            <a:off x="6892107" y="1095453"/>
            <a:ext cx="4469611" cy="966179"/>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hf hdr="0" ftr="0" dt="0"/>
  <p:txStyles>
    <p:titleStyle>
      <a:lvl1pPr algn="l" rtl="0" eaLnBrk="1" fontAlgn="base" hangingPunct="1">
        <a:spcBef>
          <a:spcPct val="0"/>
        </a:spcBef>
        <a:spcAft>
          <a:spcPct val="0"/>
        </a:spcAft>
        <a:defRPr sz="3780">
          <a:solidFill>
            <a:schemeClr val="bg2"/>
          </a:solidFill>
          <a:latin typeface="+mj-lt"/>
          <a:ea typeface="+mj-ea"/>
          <a:cs typeface="+mj-cs"/>
        </a:defRPr>
      </a:lvl1pPr>
      <a:lvl2pPr algn="l" rtl="0" eaLnBrk="1" fontAlgn="base" hangingPunct="1">
        <a:spcBef>
          <a:spcPct val="0"/>
        </a:spcBef>
        <a:spcAft>
          <a:spcPct val="0"/>
        </a:spcAft>
        <a:defRPr sz="3780">
          <a:solidFill>
            <a:schemeClr val="bg2"/>
          </a:solidFill>
          <a:latin typeface="Arial" pitchFamily="34" charset="0"/>
          <a:ea typeface="微软雅黑" pitchFamily="34" charset="-122"/>
        </a:defRPr>
      </a:lvl2pPr>
      <a:lvl3pPr algn="l" rtl="0" eaLnBrk="1" fontAlgn="base" hangingPunct="1">
        <a:spcBef>
          <a:spcPct val="0"/>
        </a:spcBef>
        <a:spcAft>
          <a:spcPct val="0"/>
        </a:spcAft>
        <a:defRPr sz="3780">
          <a:solidFill>
            <a:schemeClr val="bg2"/>
          </a:solidFill>
          <a:latin typeface="Arial" pitchFamily="34" charset="0"/>
          <a:ea typeface="微软雅黑" pitchFamily="34" charset="-122"/>
        </a:defRPr>
      </a:lvl3pPr>
      <a:lvl4pPr algn="l" rtl="0" eaLnBrk="1" fontAlgn="base" hangingPunct="1">
        <a:spcBef>
          <a:spcPct val="0"/>
        </a:spcBef>
        <a:spcAft>
          <a:spcPct val="0"/>
        </a:spcAft>
        <a:defRPr sz="3780">
          <a:solidFill>
            <a:schemeClr val="bg2"/>
          </a:solidFill>
          <a:latin typeface="Arial" pitchFamily="34" charset="0"/>
          <a:ea typeface="微软雅黑" pitchFamily="34" charset="-122"/>
        </a:defRPr>
      </a:lvl4pPr>
      <a:lvl5pPr algn="l" rtl="0" eaLnBrk="1" fontAlgn="base" hangingPunct="1">
        <a:spcBef>
          <a:spcPct val="0"/>
        </a:spcBef>
        <a:spcAft>
          <a:spcPct val="0"/>
        </a:spcAft>
        <a:defRPr sz="3780">
          <a:solidFill>
            <a:schemeClr val="bg2"/>
          </a:solidFill>
          <a:latin typeface="Arial" pitchFamily="34" charset="0"/>
          <a:ea typeface="微软雅黑" pitchFamily="34" charset="-122"/>
        </a:defRPr>
      </a:lvl5pPr>
      <a:lvl6pPr marL="719855" algn="l" rtl="0" eaLnBrk="1" fontAlgn="base" hangingPunct="1">
        <a:spcBef>
          <a:spcPct val="0"/>
        </a:spcBef>
        <a:spcAft>
          <a:spcPct val="0"/>
        </a:spcAft>
        <a:defRPr sz="3780">
          <a:solidFill>
            <a:schemeClr val="bg2"/>
          </a:solidFill>
          <a:latin typeface="Arial" pitchFamily="34" charset="0"/>
          <a:ea typeface="微软雅黑" pitchFamily="34" charset="-122"/>
        </a:defRPr>
      </a:lvl6pPr>
      <a:lvl7pPr marL="1439709" algn="l" rtl="0" eaLnBrk="1" fontAlgn="base" hangingPunct="1">
        <a:spcBef>
          <a:spcPct val="0"/>
        </a:spcBef>
        <a:spcAft>
          <a:spcPct val="0"/>
        </a:spcAft>
        <a:defRPr sz="3780">
          <a:solidFill>
            <a:schemeClr val="bg2"/>
          </a:solidFill>
          <a:latin typeface="Arial" pitchFamily="34" charset="0"/>
          <a:ea typeface="微软雅黑" pitchFamily="34" charset="-122"/>
        </a:defRPr>
      </a:lvl7pPr>
      <a:lvl8pPr marL="2159564" algn="l" rtl="0" eaLnBrk="1" fontAlgn="base" hangingPunct="1">
        <a:spcBef>
          <a:spcPct val="0"/>
        </a:spcBef>
        <a:spcAft>
          <a:spcPct val="0"/>
        </a:spcAft>
        <a:defRPr sz="3780">
          <a:solidFill>
            <a:schemeClr val="bg2"/>
          </a:solidFill>
          <a:latin typeface="Arial" pitchFamily="34" charset="0"/>
          <a:ea typeface="微软雅黑" pitchFamily="34" charset="-122"/>
        </a:defRPr>
      </a:lvl8pPr>
      <a:lvl9pPr marL="2879418" algn="l" rtl="0" eaLnBrk="1" fontAlgn="base" hangingPunct="1">
        <a:spcBef>
          <a:spcPct val="0"/>
        </a:spcBef>
        <a:spcAft>
          <a:spcPct val="0"/>
        </a:spcAft>
        <a:defRPr sz="3780">
          <a:solidFill>
            <a:schemeClr val="bg2"/>
          </a:solidFill>
          <a:latin typeface="Arial" pitchFamily="34" charset="0"/>
          <a:ea typeface="微软雅黑" pitchFamily="34" charset="-122"/>
        </a:defRPr>
      </a:lvl9pPr>
    </p:titleStyle>
    <p:bodyStyle>
      <a:lvl1pPr marL="539890" indent="-539890" algn="l" rtl="0" eaLnBrk="1" fontAlgn="base" hangingPunct="1">
        <a:spcBef>
          <a:spcPct val="20000"/>
        </a:spcBef>
        <a:spcAft>
          <a:spcPct val="0"/>
        </a:spcAft>
        <a:buChar char="•"/>
        <a:defRPr sz="3150">
          <a:solidFill>
            <a:schemeClr val="bg2"/>
          </a:solidFill>
          <a:latin typeface="+mn-lt"/>
          <a:ea typeface="+mn-ea"/>
          <a:cs typeface="+mn-cs"/>
        </a:defRPr>
      </a:lvl1pPr>
      <a:lvl2pPr marL="1169763" indent="-449909" algn="l" rtl="0" eaLnBrk="1" fontAlgn="base" hangingPunct="1">
        <a:spcBef>
          <a:spcPct val="20000"/>
        </a:spcBef>
        <a:spcAft>
          <a:spcPct val="0"/>
        </a:spcAft>
        <a:buChar char="–"/>
        <a:defRPr sz="3150">
          <a:solidFill>
            <a:schemeClr val="bg2"/>
          </a:solidFill>
          <a:latin typeface="+mn-lt"/>
          <a:ea typeface="仿宋_GB2312" pitchFamily="1" charset="-122"/>
        </a:defRPr>
      </a:lvl2pPr>
      <a:lvl3pPr marL="1799636" indent="-359927" algn="l" rtl="0" eaLnBrk="1" fontAlgn="base" hangingPunct="1">
        <a:spcBef>
          <a:spcPct val="20000"/>
        </a:spcBef>
        <a:spcAft>
          <a:spcPct val="0"/>
        </a:spcAft>
        <a:buChar char="•"/>
        <a:defRPr sz="3780">
          <a:solidFill>
            <a:schemeClr val="tx1"/>
          </a:solidFill>
          <a:latin typeface="+mn-lt"/>
          <a:ea typeface="宋体" pitchFamily="2" charset="-122"/>
        </a:defRPr>
      </a:lvl3pPr>
      <a:lvl4pPr marL="2519491" indent="-359927" algn="l" rtl="0" eaLnBrk="1" fontAlgn="base" hangingPunct="1">
        <a:spcBef>
          <a:spcPct val="20000"/>
        </a:spcBef>
        <a:spcAft>
          <a:spcPct val="0"/>
        </a:spcAft>
        <a:buChar char="–"/>
        <a:defRPr sz="3150">
          <a:solidFill>
            <a:schemeClr val="tx1"/>
          </a:solidFill>
          <a:latin typeface="+mn-lt"/>
          <a:ea typeface="宋体" pitchFamily="2" charset="-122"/>
        </a:defRPr>
      </a:lvl4pPr>
      <a:lvl5pPr marL="3239346" indent="-359927" algn="l" rtl="0" eaLnBrk="1" fontAlgn="base" hangingPunct="1">
        <a:spcBef>
          <a:spcPct val="20000"/>
        </a:spcBef>
        <a:spcAft>
          <a:spcPct val="0"/>
        </a:spcAft>
        <a:buChar char="»"/>
        <a:defRPr sz="3150">
          <a:solidFill>
            <a:schemeClr val="tx1"/>
          </a:solidFill>
          <a:latin typeface="+mn-lt"/>
          <a:ea typeface="宋体" pitchFamily="2" charset="-122"/>
        </a:defRPr>
      </a:lvl5pPr>
      <a:lvl6pPr marL="3959200" indent="-359927" algn="l" rtl="0" eaLnBrk="1" fontAlgn="base" hangingPunct="1">
        <a:spcBef>
          <a:spcPct val="20000"/>
        </a:spcBef>
        <a:spcAft>
          <a:spcPct val="0"/>
        </a:spcAft>
        <a:buChar char="»"/>
        <a:defRPr sz="3150">
          <a:solidFill>
            <a:schemeClr val="tx1"/>
          </a:solidFill>
          <a:latin typeface="+mn-lt"/>
          <a:ea typeface="宋体" pitchFamily="2" charset="-122"/>
        </a:defRPr>
      </a:lvl6pPr>
      <a:lvl7pPr marL="4679055" indent="-359927" algn="l" rtl="0" eaLnBrk="1" fontAlgn="base" hangingPunct="1">
        <a:spcBef>
          <a:spcPct val="20000"/>
        </a:spcBef>
        <a:spcAft>
          <a:spcPct val="0"/>
        </a:spcAft>
        <a:buChar char="»"/>
        <a:defRPr sz="3150">
          <a:solidFill>
            <a:schemeClr val="tx1"/>
          </a:solidFill>
          <a:latin typeface="+mn-lt"/>
          <a:ea typeface="宋体" pitchFamily="2" charset="-122"/>
        </a:defRPr>
      </a:lvl7pPr>
      <a:lvl8pPr marL="5398909" indent="-359927" algn="l" rtl="0" eaLnBrk="1" fontAlgn="base" hangingPunct="1">
        <a:spcBef>
          <a:spcPct val="20000"/>
        </a:spcBef>
        <a:spcAft>
          <a:spcPct val="0"/>
        </a:spcAft>
        <a:buChar char="»"/>
        <a:defRPr sz="3150">
          <a:solidFill>
            <a:schemeClr val="tx1"/>
          </a:solidFill>
          <a:latin typeface="+mn-lt"/>
          <a:ea typeface="宋体" pitchFamily="2" charset="-122"/>
        </a:defRPr>
      </a:lvl8pPr>
      <a:lvl9pPr marL="6118764" indent="-359927" algn="l" rtl="0" eaLnBrk="1" fontAlgn="base" hangingPunct="1">
        <a:spcBef>
          <a:spcPct val="20000"/>
        </a:spcBef>
        <a:spcAft>
          <a:spcPct val="0"/>
        </a:spcAft>
        <a:buChar char="»"/>
        <a:defRPr sz="3150">
          <a:solidFill>
            <a:schemeClr val="tx1"/>
          </a:solidFill>
          <a:latin typeface="+mn-lt"/>
          <a:ea typeface="宋体" pitchFamily="2" charset="-122"/>
        </a:defRPr>
      </a:lvl9pPr>
    </p:bodyStyle>
    <p:otherStyle>
      <a:defPPr>
        <a:defRPr lang="zh-CN"/>
      </a:defPPr>
      <a:lvl1pPr marL="0" algn="l" defTabSz="1439709" rtl="0" eaLnBrk="1" latinLnBrk="0" hangingPunct="1">
        <a:defRPr sz="2835" kern="1200">
          <a:solidFill>
            <a:schemeClr val="tx1"/>
          </a:solidFill>
          <a:latin typeface="+mn-lt"/>
          <a:ea typeface="+mn-ea"/>
          <a:cs typeface="+mn-cs"/>
        </a:defRPr>
      </a:lvl1pPr>
      <a:lvl2pPr marL="719855" algn="l" defTabSz="1439709" rtl="0" eaLnBrk="1" latinLnBrk="0" hangingPunct="1">
        <a:defRPr sz="2835" kern="1200">
          <a:solidFill>
            <a:schemeClr val="tx1"/>
          </a:solidFill>
          <a:latin typeface="+mn-lt"/>
          <a:ea typeface="+mn-ea"/>
          <a:cs typeface="+mn-cs"/>
        </a:defRPr>
      </a:lvl2pPr>
      <a:lvl3pPr marL="1439709" algn="l" defTabSz="1439709" rtl="0" eaLnBrk="1" latinLnBrk="0" hangingPunct="1">
        <a:defRPr sz="2835" kern="1200">
          <a:solidFill>
            <a:schemeClr val="tx1"/>
          </a:solidFill>
          <a:latin typeface="+mn-lt"/>
          <a:ea typeface="+mn-ea"/>
          <a:cs typeface="+mn-cs"/>
        </a:defRPr>
      </a:lvl3pPr>
      <a:lvl4pPr marL="2159564" algn="l" defTabSz="1439709" rtl="0" eaLnBrk="1" latinLnBrk="0" hangingPunct="1">
        <a:defRPr sz="2835" kern="1200">
          <a:solidFill>
            <a:schemeClr val="tx1"/>
          </a:solidFill>
          <a:latin typeface="+mn-lt"/>
          <a:ea typeface="+mn-ea"/>
          <a:cs typeface="+mn-cs"/>
        </a:defRPr>
      </a:lvl4pPr>
      <a:lvl5pPr marL="2879418" algn="l" defTabSz="1439709" rtl="0" eaLnBrk="1" latinLnBrk="0" hangingPunct="1">
        <a:defRPr sz="2835" kern="1200">
          <a:solidFill>
            <a:schemeClr val="tx1"/>
          </a:solidFill>
          <a:latin typeface="+mn-lt"/>
          <a:ea typeface="+mn-ea"/>
          <a:cs typeface="+mn-cs"/>
        </a:defRPr>
      </a:lvl5pPr>
      <a:lvl6pPr marL="3599273" algn="l" defTabSz="1439709" rtl="0" eaLnBrk="1" latinLnBrk="0" hangingPunct="1">
        <a:defRPr sz="2835" kern="1200">
          <a:solidFill>
            <a:schemeClr val="tx1"/>
          </a:solidFill>
          <a:latin typeface="+mn-lt"/>
          <a:ea typeface="+mn-ea"/>
          <a:cs typeface="+mn-cs"/>
        </a:defRPr>
      </a:lvl6pPr>
      <a:lvl7pPr marL="4319127" algn="l" defTabSz="1439709" rtl="0" eaLnBrk="1" latinLnBrk="0" hangingPunct="1">
        <a:defRPr sz="2835" kern="1200">
          <a:solidFill>
            <a:schemeClr val="tx1"/>
          </a:solidFill>
          <a:latin typeface="+mn-lt"/>
          <a:ea typeface="+mn-ea"/>
          <a:cs typeface="+mn-cs"/>
        </a:defRPr>
      </a:lvl7pPr>
      <a:lvl8pPr marL="5038982" algn="l" defTabSz="1439709" rtl="0" eaLnBrk="1" latinLnBrk="0" hangingPunct="1">
        <a:defRPr sz="2835" kern="1200">
          <a:solidFill>
            <a:schemeClr val="tx1"/>
          </a:solidFill>
          <a:latin typeface="+mn-lt"/>
          <a:ea typeface="+mn-ea"/>
          <a:cs typeface="+mn-cs"/>
        </a:defRPr>
      </a:lvl8pPr>
      <a:lvl9pPr marL="5758836" algn="l" defTabSz="1439709" rtl="0" eaLnBrk="1" latinLnBrk="0" hangingPunct="1">
        <a:defRPr sz="28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A33E3E2A-6507-4979-9472-C4D83E49C47A}"/>
              </a:ext>
            </a:extLst>
          </p:cNvPr>
          <p:cNvSpPr>
            <a:spLocks noEditPoints="1"/>
          </p:cNvSpPr>
          <p:nvPr userDrawn="1"/>
        </p:nvSpPr>
        <p:spPr bwMode="auto">
          <a:xfrm>
            <a:off x="467453" y="635450"/>
            <a:ext cx="609659" cy="61191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439997" eaLnBrk="1" fontAlgn="auto" latinLnBrk="0" hangingPunct="1">
              <a:lnSpc>
                <a:spcPct val="100000"/>
              </a:lnSpc>
              <a:spcBef>
                <a:spcPts val="0"/>
              </a:spcBef>
              <a:spcAft>
                <a:spcPts val="0"/>
              </a:spcAft>
              <a:buClrTx/>
              <a:buSzTx/>
              <a:buFontTx/>
              <a:buNone/>
              <a:tabLst/>
              <a:defRPr/>
            </a:pPr>
            <a:endParaRPr kumimoji="0" lang="zh-CN" altLang="en-US" sz="2835" b="0" i="0" u="none" strike="noStrike" kern="0" cap="none" spc="0" normalizeH="0" baseline="0" noProof="0">
              <a:ln>
                <a:noFill/>
              </a:ln>
              <a:solidFill>
                <a:srgbClr val="024C89"/>
              </a:solidFill>
              <a:effectLst/>
              <a:uLnTx/>
              <a:uFillTx/>
            </a:endParaRPr>
          </a:p>
        </p:txBody>
      </p:sp>
      <p:cxnSp>
        <p:nvCxnSpPr>
          <p:cNvPr id="13" name="直接连接符 12">
            <a:extLst>
              <a:ext uri="{FF2B5EF4-FFF2-40B4-BE49-F238E27FC236}">
                <a16:creationId xmlns:a16="http://schemas.microsoft.com/office/drawing/2014/main" id="{4A516CDF-93F4-499E-B283-D186630071AC}"/>
              </a:ext>
            </a:extLst>
          </p:cNvPr>
          <p:cNvCxnSpPr>
            <a:cxnSpLocks/>
          </p:cNvCxnSpPr>
          <p:nvPr userDrawn="1"/>
        </p:nvCxnSpPr>
        <p:spPr>
          <a:xfrm>
            <a:off x="492765" y="1492108"/>
            <a:ext cx="118354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A128014-7663-4009-AA0A-93C9E04DA9DB}"/>
              </a:ext>
            </a:extLst>
          </p:cNvPr>
          <p:cNvCxnSpPr>
            <a:cxnSpLocks/>
          </p:cNvCxnSpPr>
          <p:nvPr userDrawn="1"/>
        </p:nvCxnSpPr>
        <p:spPr>
          <a:xfrm>
            <a:off x="315103" y="9248769"/>
            <a:ext cx="2490866"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4CDA5E98-4550-494F-B870-EB09FF2382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1409" y="9299840"/>
            <a:ext cx="1330104" cy="357175"/>
          </a:xfrm>
          <a:prstGeom prst="rect">
            <a:avLst/>
          </a:prstGeom>
        </p:spPr>
      </p:pic>
      <p:cxnSp>
        <p:nvCxnSpPr>
          <p:cNvPr id="23" name="直接连接符 22">
            <a:extLst>
              <a:ext uri="{FF2B5EF4-FFF2-40B4-BE49-F238E27FC236}">
                <a16:creationId xmlns:a16="http://schemas.microsoft.com/office/drawing/2014/main" id="{74912BA2-7218-4EF1-8FD4-D9BD0D3A9725}"/>
              </a:ext>
            </a:extLst>
          </p:cNvPr>
          <p:cNvCxnSpPr>
            <a:cxnSpLocks/>
          </p:cNvCxnSpPr>
          <p:nvPr userDrawn="1"/>
        </p:nvCxnSpPr>
        <p:spPr>
          <a:xfrm>
            <a:off x="9848200" y="9248769"/>
            <a:ext cx="2755656"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A4AB1A2F-E5A9-423A-B794-D66EF84A49CD}"/>
              </a:ext>
            </a:extLst>
          </p:cNvPr>
          <p:cNvPicPr>
            <a:picLocks noChangeAspect="1"/>
          </p:cNvPicPr>
          <p:nvPr userDrawn="1"/>
        </p:nvPicPr>
        <p:blipFill>
          <a:blip r:embed="rId5"/>
          <a:stretch>
            <a:fillRect/>
          </a:stretch>
        </p:blipFill>
        <p:spPr>
          <a:xfrm>
            <a:off x="10951543" y="9299840"/>
            <a:ext cx="1652314" cy="357175"/>
          </a:xfrm>
          <a:prstGeom prst="rect">
            <a:avLst/>
          </a:prstGeom>
          <a:ln w="6350">
            <a:noFill/>
          </a:ln>
        </p:spPr>
      </p:pic>
    </p:spTree>
    <p:extLst>
      <p:ext uri="{BB962C8B-B14F-4D97-AF65-F5344CB8AC3E}">
        <p14:creationId xmlns:p14="http://schemas.microsoft.com/office/powerpoint/2010/main" val="3318293405"/>
      </p:ext>
    </p:extLst>
  </p:cSld>
  <p:clrMap bg1="lt1" tx1="dk1" bg2="lt2" tx2="dk2" accent1="accent1" accent2="accent2" accent3="accent3" accent4="accent4" accent5="accent5" accent6="accent6" hlink="hlink" folHlink="folHlink"/>
  <p:sldLayoutIdLst>
    <p:sldLayoutId id="2147483707" r:id="rId1"/>
    <p:sldLayoutId id="2147483711" r:id="rId2"/>
  </p:sldLayoutIdLst>
  <p:hf hdr="0" ftr="0" dt="0"/>
  <p:txStyles>
    <p:titleStyle>
      <a:lvl1pPr algn="l" defTabSz="1439997" rtl="0" eaLnBrk="1" latinLnBrk="0" hangingPunct="1">
        <a:lnSpc>
          <a:spcPct val="90000"/>
        </a:lnSpc>
        <a:spcBef>
          <a:spcPct val="0"/>
        </a:spcBef>
        <a:buNone/>
        <a:defRPr sz="6929" kern="1200">
          <a:solidFill>
            <a:schemeClr val="tx1"/>
          </a:solidFill>
          <a:latin typeface="+mj-lt"/>
          <a:ea typeface="+mj-ea"/>
          <a:cs typeface="+mj-cs"/>
        </a:defRPr>
      </a:lvl1pPr>
    </p:titleStyle>
    <p:bodyStyle>
      <a:lvl1pPr marL="359999" indent="-359999" algn="l" defTabSz="1439997" rtl="0" eaLnBrk="1" latinLnBrk="0" hangingPunct="1">
        <a:lnSpc>
          <a:spcPct val="90000"/>
        </a:lnSpc>
        <a:spcBef>
          <a:spcPts val="1575"/>
        </a:spcBef>
        <a:buFont typeface="Arial" panose="020B0604020202020204" pitchFamily="34" charset="0"/>
        <a:buChar char="•"/>
        <a:defRPr sz="4409" kern="1200">
          <a:solidFill>
            <a:schemeClr val="tx1"/>
          </a:solidFill>
          <a:latin typeface="+mn-lt"/>
          <a:ea typeface="+mn-ea"/>
          <a:cs typeface="+mn-cs"/>
        </a:defRPr>
      </a:lvl1pPr>
      <a:lvl2pPr marL="1079998" indent="-359999" algn="l" defTabSz="1439997" rtl="0" eaLnBrk="1" latinLnBrk="0" hangingPunct="1">
        <a:lnSpc>
          <a:spcPct val="90000"/>
        </a:lnSpc>
        <a:spcBef>
          <a:spcPts val="787"/>
        </a:spcBef>
        <a:buFont typeface="Arial" panose="020B0604020202020204" pitchFamily="34" charset="0"/>
        <a:buChar char="•"/>
        <a:defRPr sz="3780" kern="1200">
          <a:solidFill>
            <a:schemeClr val="tx1"/>
          </a:solidFill>
          <a:latin typeface="+mn-lt"/>
          <a:ea typeface="+mn-ea"/>
          <a:cs typeface="+mn-cs"/>
        </a:defRPr>
      </a:lvl2pPr>
      <a:lvl3pPr marL="1799996" indent="-359999" algn="l" defTabSz="1439997" rtl="0" eaLnBrk="1" latinLnBrk="0" hangingPunct="1">
        <a:lnSpc>
          <a:spcPct val="90000"/>
        </a:lnSpc>
        <a:spcBef>
          <a:spcPts val="787"/>
        </a:spcBef>
        <a:buFont typeface="Arial" panose="020B0604020202020204" pitchFamily="34" charset="0"/>
        <a:buChar char="•"/>
        <a:defRPr sz="3150" kern="1200">
          <a:solidFill>
            <a:schemeClr val="tx1"/>
          </a:solidFill>
          <a:latin typeface="+mn-lt"/>
          <a:ea typeface="+mn-ea"/>
          <a:cs typeface="+mn-cs"/>
        </a:defRPr>
      </a:lvl3pPr>
      <a:lvl4pPr marL="2519995"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4pPr>
      <a:lvl5pPr marL="3239994"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5pPr>
      <a:lvl6pPr marL="3959992"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6pPr>
      <a:lvl7pPr marL="4679991"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7pPr>
      <a:lvl8pPr marL="5399989"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8pPr>
      <a:lvl9pPr marL="6119988"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39997" rtl="0" eaLnBrk="1" latinLnBrk="0" hangingPunct="1">
        <a:defRPr sz="2835" kern="1200">
          <a:solidFill>
            <a:schemeClr val="tx1"/>
          </a:solidFill>
          <a:latin typeface="+mn-lt"/>
          <a:ea typeface="+mn-ea"/>
          <a:cs typeface="+mn-cs"/>
        </a:defRPr>
      </a:lvl1pPr>
      <a:lvl2pPr marL="719999" algn="l" defTabSz="1439997" rtl="0" eaLnBrk="1" latinLnBrk="0" hangingPunct="1">
        <a:defRPr sz="2835" kern="1200">
          <a:solidFill>
            <a:schemeClr val="tx1"/>
          </a:solidFill>
          <a:latin typeface="+mn-lt"/>
          <a:ea typeface="+mn-ea"/>
          <a:cs typeface="+mn-cs"/>
        </a:defRPr>
      </a:lvl2pPr>
      <a:lvl3pPr marL="1439997" algn="l" defTabSz="1439997" rtl="0" eaLnBrk="1" latinLnBrk="0" hangingPunct="1">
        <a:defRPr sz="2835" kern="1200">
          <a:solidFill>
            <a:schemeClr val="tx1"/>
          </a:solidFill>
          <a:latin typeface="+mn-lt"/>
          <a:ea typeface="+mn-ea"/>
          <a:cs typeface="+mn-cs"/>
        </a:defRPr>
      </a:lvl3pPr>
      <a:lvl4pPr marL="2159996" algn="l" defTabSz="1439997" rtl="0" eaLnBrk="1" latinLnBrk="0" hangingPunct="1">
        <a:defRPr sz="2835" kern="1200">
          <a:solidFill>
            <a:schemeClr val="tx1"/>
          </a:solidFill>
          <a:latin typeface="+mn-lt"/>
          <a:ea typeface="+mn-ea"/>
          <a:cs typeface="+mn-cs"/>
        </a:defRPr>
      </a:lvl4pPr>
      <a:lvl5pPr marL="2879994" algn="l" defTabSz="1439997" rtl="0" eaLnBrk="1" latinLnBrk="0" hangingPunct="1">
        <a:defRPr sz="2835" kern="1200">
          <a:solidFill>
            <a:schemeClr val="tx1"/>
          </a:solidFill>
          <a:latin typeface="+mn-lt"/>
          <a:ea typeface="+mn-ea"/>
          <a:cs typeface="+mn-cs"/>
        </a:defRPr>
      </a:lvl5pPr>
      <a:lvl6pPr marL="3599993" algn="l" defTabSz="1439997" rtl="0" eaLnBrk="1" latinLnBrk="0" hangingPunct="1">
        <a:defRPr sz="2835" kern="1200">
          <a:solidFill>
            <a:schemeClr val="tx1"/>
          </a:solidFill>
          <a:latin typeface="+mn-lt"/>
          <a:ea typeface="+mn-ea"/>
          <a:cs typeface="+mn-cs"/>
        </a:defRPr>
      </a:lvl6pPr>
      <a:lvl7pPr marL="4319991" algn="l" defTabSz="1439997" rtl="0" eaLnBrk="1" latinLnBrk="0" hangingPunct="1">
        <a:defRPr sz="2835" kern="1200">
          <a:solidFill>
            <a:schemeClr val="tx1"/>
          </a:solidFill>
          <a:latin typeface="+mn-lt"/>
          <a:ea typeface="+mn-ea"/>
          <a:cs typeface="+mn-cs"/>
        </a:defRPr>
      </a:lvl7pPr>
      <a:lvl8pPr marL="5039990" algn="l" defTabSz="1439997" rtl="0" eaLnBrk="1" latinLnBrk="0" hangingPunct="1">
        <a:defRPr sz="2835" kern="1200">
          <a:solidFill>
            <a:schemeClr val="tx1"/>
          </a:solidFill>
          <a:latin typeface="+mn-lt"/>
          <a:ea typeface="+mn-ea"/>
          <a:cs typeface="+mn-cs"/>
        </a:defRPr>
      </a:lvl8pPr>
      <a:lvl9pPr marL="5759988" algn="l" defTabSz="1439997" rtl="0" eaLnBrk="1" latinLnBrk="0" hangingPunct="1">
        <a:defRPr sz="28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771278C5-1CB5-4421-985F-CCF8538467A1}"/>
              </a:ext>
            </a:extLst>
          </p:cNvPr>
          <p:cNvCxnSpPr>
            <a:cxnSpLocks/>
          </p:cNvCxnSpPr>
          <p:nvPr userDrawn="1"/>
        </p:nvCxnSpPr>
        <p:spPr>
          <a:xfrm>
            <a:off x="315103" y="9248769"/>
            <a:ext cx="2490866"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083132AB-B5FC-4572-98E9-D0AEC53474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409" y="9299840"/>
            <a:ext cx="1330104" cy="357175"/>
          </a:xfrm>
          <a:prstGeom prst="rect">
            <a:avLst/>
          </a:prstGeom>
        </p:spPr>
      </p:pic>
      <p:cxnSp>
        <p:nvCxnSpPr>
          <p:cNvPr id="61" name="直接连接符 60">
            <a:extLst>
              <a:ext uri="{FF2B5EF4-FFF2-40B4-BE49-F238E27FC236}">
                <a16:creationId xmlns:a16="http://schemas.microsoft.com/office/drawing/2014/main" id="{B3BA6D9C-4D97-4A46-A751-75AC89ADE74F}"/>
              </a:ext>
            </a:extLst>
          </p:cNvPr>
          <p:cNvCxnSpPr>
            <a:cxnSpLocks/>
          </p:cNvCxnSpPr>
          <p:nvPr userDrawn="1"/>
        </p:nvCxnSpPr>
        <p:spPr>
          <a:xfrm>
            <a:off x="9848200" y="9248769"/>
            <a:ext cx="2755656"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251AFFFF-C9FB-4558-854A-18840349099F}"/>
              </a:ext>
            </a:extLst>
          </p:cNvPr>
          <p:cNvPicPr>
            <a:picLocks noChangeAspect="1"/>
          </p:cNvPicPr>
          <p:nvPr userDrawn="1"/>
        </p:nvPicPr>
        <p:blipFill>
          <a:blip r:embed="rId4"/>
          <a:stretch>
            <a:fillRect/>
          </a:stretch>
        </p:blipFill>
        <p:spPr>
          <a:xfrm>
            <a:off x="10951543" y="9299840"/>
            <a:ext cx="1652314" cy="357175"/>
          </a:xfrm>
          <a:prstGeom prst="rect">
            <a:avLst/>
          </a:prstGeom>
          <a:ln w="6350">
            <a:noFill/>
          </a:ln>
        </p:spPr>
      </p:pic>
    </p:spTree>
    <p:extLst>
      <p:ext uri="{BB962C8B-B14F-4D97-AF65-F5344CB8AC3E}">
        <p14:creationId xmlns:p14="http://schemas.microsoft.com/office/powerpoint/2010/main" val="1795134794"/>
      </p:ext>
    </p:extLst>
  </p:cSld>
  <p:clrMap bg1="lt1" tx1="dk1" bg2="lt2" tx2="dk2" accent1="accent1" accent2="accent2" accent3="accent3" accent4="accent4" accent5="accent5" accent6="accent6" hlink="hlink" folHlink="folHlink"/>
  <p:sldLayoutIdLst>
    <p:sldLayoutId id="2147483710" r:id="rId1"/>
  </p:sldLayoutIdLst>
  <p:hf hdr="0" ftr="0" dt="0"/>
  <p:txStyles>
    <p:titleStyle>
      <a:lvl1pPr algn="l" defTabSz="1439997" rtl="0" eaLnBrk="1" latinLnBrk="0" hangingPunct="1">
        <a:lnSpc>
          <a:spcPct val="90000"/>
        </a:lnSpc>
        <a:spcBef>
          <a:spcPct val="0"/>
        </a:spcBef>
        <a:buNone/>
        <a:defRPr sz="6929" kern="1200">
          <a:solidFill>
            <a:schemeClr val="tx1"/>
          </a:solidFill>
          <a:latin typeface="+mj-lt"/>
          <a:ea typeface="+mj-ea"/>
          <a:cs typeface="+mj-cs"/>
        </a:defRPr>
      </a:lvl1pPr>
    </p:titleStyle>
    <p:bodyStyle>
      <a:lvl1pPr marL="359999" indent="-359999" algn="l" defTabSz="1439997" rtl="0" eaLnBrk="1" latinLnBrk="0" hangingPunct="1">
        <a:lnSpc>
          <a:spcPct val="90000"/>
        </a:lnSpc>
        <a:spcBef>
          <a:spcPts val="1575"/>
        </a:spcBef>
        <a:buFont typeface="Arial" panose="020B0604020202020204" pitchFamily="34" charset="0"/>
        <a:buChar char="•"/>
        <a:defRPr sz="4409" kern="1200">
          <a:solidFill>
            <a:schemeClr val="tx1"/>
          </a:solidFill>
          <a:latin typeface="+mn-lt"/>
          <a:ea typeface="+mn-ea"/>
          <a:cs typeface="+mn-cs"/>
        </a:defRPr>
      </a:lvl1pPr>
      <a:lvl2pPr marL="1079998" indent="-359999" algn="l" defTabSz="1439997" rtl="0" eaLnBrk="1" latinLnBrk="0" hangingPunct="1">
        <a:lnSpc>
          <a:spcPct val="90000"/>
        </a:lnSpc>
        <a:spcBef>
          <a:spcPts val="787"/>
        </a:spcBef>
        <a:buFont typeface="Arial" panose="020B0604020202020204" pitchFamily="34" charset="0"/>
        <a:buChar char="•"/>
        <a:defRPr sz="3780" kern="1200">
          <a:solidFill>
            <a:schemeClr val="tx1"/>
          </a:solidFill>
          <a:latin typeface="+mn-lt"/>
          <a:ea typeface="+mn-ea"/>
          <a:cs typeface="+mn-cs"/>
        </a:defRPr>
      </a:lvl2pPr>
      <a:lvl3pPr marL="1799996" indent="-359999" algn="l" defTabSz="1439997" rtl="0" eaLnBrk="1" latinLnBrk="0" hangingPunct="1">
        <a:lnSpc>
          <a:spcPct val="90000"/>
        </a:lnSpc>
        <a:spcBef>
          <a:spcPts val="787"/>
        </a:spcBef>
        <a:buFont typeface="Arial" panose="020B0604020202020204" pitchFamily="34" charset="0"/>
        <a:buChar char="•"/>
        <a:defRPr sz="3150" kern="1200">
          <a:solidFill>
            <a:schemeClr val="tx1"/>
          </a:solidFill>
          <a:latin typeface="+mn-lt"/>
          <a:ea typeface="+mn-ea"/>
          <a:cs typeface="+mn-cs"/>
        </a:defRPr>
      </a:lvl3pPr>
      <a:lvl4pPr marL="2519995"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4pPr>
      <a:lvl5pPr marL="3239994"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5pPr>
      <a:lvl6pPr marL="3959992"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6pPr>
      <a:lvl7pPr marL="4679991"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7pPr>
      <a:lvl8pPr marL="5399989"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8pPr>
      <a:lvl9pPr marL="6119988"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39997" rtl="0" eaLnBrk="1" latinLnBrk="0" hangingPunct="1">
        <a:defRPr sz="2835" kern="1200">
          <a:solidFill>
            <a:schemeClr val="tx1"/>
          </a:solidFill>
          <a:latin typeface="+mn-lt"/>
          <a:ea typeface="+mn-ea"/>
          <a:cs typeface="+mn-cs"/>
        </a:defRPr>
      </a:lvl1pPr>
      <a:lvl2pPr marL="719999" algn="l" defTabSz="1439997" rtl="0" eaLnBrk="1" latinLnBrk="0" hangingPunct="1">
        <a:defRPr sz="2835" kern="1200">
          <a:solidFill>
            <a:schemeClr val="tx1"/>
          </a:solidFill>
          <a:latin typeface="+mn-lt"/>
          <a:ea typeface="+mn-ea"/>
          <a:cs typeface="+mn-cs"/>
        </a:defRPr>
      </a:lvl2pPr>
      <a:lvl3pPr marL="1439997" algn="l" defTabSz="1439997" rtl="0" eaLnBrk="1" latinLnBrk="0" hangingPunct="1">
        <a:defRPr sz="2835" kern="1200">
          <a:solidFill>
            <a:schemeClr val="tx1"/>
          </a:solidFill>
          <a:latin typeface="+mn-lt"/>
          <a:ea typeface="+mn-ea"/>
          <a:cs typeface="+mn-cs"/>
        </a:defRPr>
      </a:lvl3pPr>
      <a:lvl4pPr marL="2159996" algn="l" defTabSz="1439997" rtl="0" eaLnBrk="1" latinLnBrk="0" hangingPunct="1">
        <a:defRPr sz="2835" kern="1200">
          <a:solidFill>
            <a:schemeClr val="tx1"/>
          </a:solidFill>
          <a:latin typeface="+mn-lt"/>
          <a:ea typeface="+mn-ea"/>
          <a:cs typeface="+mn-cs"/>
        </a:defRPr>
      </a:lvl4pPr>
      <a:lvl5pPr marL="2879994" algn="l" defTabSz="1439997" rtl="0" eaLnBrk="1" latinLnBrk="0" hangingPunct="1">
        <a:defRPr sz="2835" kern="1200">
          <a:solidFill>
            <a:schemeClr val="tx1"/>
          </a:solidFill>
          <a:latin typeface="+mn-lt"/>
          <a:ea typeface="+mn-ea"/>
          <a:cs typeface="+mn-cs"/>
        </a:defRPr>
      </a:lvl5pPr>
      <a:lvl6pPr marL="3599993" algn="l" defTabSz="1439997" rtl="0" eaLnBrk="1" latinLnBrk="0" hangingPunct="1">
        <a:defRPr sz="2835" kern="1200">
          <a:solidFill>
            <a:schemeClr val="tx1"/>
          </a:solidFill>
          <a:latin typeface="+mn-lt"/>
          <a:ea typeface="+mn-ea"/>
          <a:cs typeface="+mn-cs"/>
        </a:defRPr>
      </a:lvl6pPr>
      <a:lvl7pPr marL="4319991" algn="l" defTabSz="1439997" rtl="0" eaLnBrk="1" latinLnBrk="0" hangingPunct="1">
        <a:defRPr sz="2835" kern="1200">
          <a:solidFill>
            <a:schemeClr val="tx1"/>
          </a:solidFill>
          <a:latin typeface="+mn-lt"/>
          <a:ea typeface="+mn-ea"/>
          <a:cs typeface="+mn-cs"/>
        </a:defRPr>
      </a:lvl7pPr>
      <a:lvl8pPr marL="5039990" algn="l" defTabSz="1439997" rtl="0" eaLnBrk="1" latinLnBrk="0" hangingPunct="1">
        <a:defRPr sz="2835" kern="1200">
          <a:solidFill>
            <a:schemeClr val="tx1"/>
          </a:solidFill>
          <a:latin typeface="+mn-lt"/>
          <a:ea typeface="+mn-ea"/>
          <a:cs typeface="+mn-cs"/>
        </a:defRPr>
      </a:lvl8pPr>
      <a:lvl9pPr marL="5759988" algn="l" defTabSz="1439997"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jpe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E54D58-1B8B-4AD4-87C5-F55A2020778D}"/>
              </a:ext>
            </a:extLst>
          </p:cNvPr>
          <p:cNvSpPr>
            <a:spLocks noGrp="1"/>
          </p:cNvSpPr>
          <p:nvPr>
            <p:ph type="body" sz="quarter" idx="10"/>
          </p:nvPr>
        </p:nvSpPr>
        <p:spPr>
          <a:xfrm>
            <a:off x="647527" y="3897183"/>
            <a:ext cx="11805842" cy="1178972"/>
          </a:xfrm>
        </p:spPr>
        <p:txBody>
          <a:bodyPr/>
          <a:lstStyle/>
          <a:p>
            <a:r>
              <a:rPr lang="zh-CN" altLang="zh-CN" dirty="0"/>
              <a:t>基于</a:t>
            </a:r>
            <a:r>
              <a:rPr lang="zh-CN" altLang="en-US" dirty="0"/>
              <a:t>机器</a:t>
            </a:r>
            <a:r>
              <a:rPr lang="zh-CN" altLang="zh-CN" dirty="0"/>
              <a:t>视觉的岩石隧道工作面裂隙的相似性建模研究</a:t>
            </a:r>
            <a:endParaRPr lang="zh-CN" altLang="en-US" sz="6600" dirty="0"/>
          </a:p>
        </p:txBody>
      </p:sp>
      <p:sp>
        <p:nvSpPr>
          <p:cNvPr id="3" name="文本占位符 2">
            <a:extLst>
              <a:ext uri="{FF2B5EF4-FFF2-40B4-BE49-F238E27FC236}">
                <a16:creationId xmlns:a16="http://schemas.microsoft.com/office/drawing/2014/main" id="{38750B2B-9A4E-4FF3-B54A-81086C9CA6DD}"/>
              </a:ext>
            </a:extLst>
          </p:cNvPr>
          <p:cNvSpPr>
            <a:spLocks noGrp="1"/>
          </p:cNvSpPr>
          <p:nvPr>
            <p:ph type="body" sz="quarter" idx="11"/>
          </p:nvPr>
        </p:nvSpPr>
        <p:spPr>
          <a:xfrm>
            <a:off x="4895999" y="7982642"/>
            <a:ext cx="1296144" cy="648764"/>
          </a:xfrm>
        </p:spPr>
        <p:txBody>
          <a:bodyPr/>
          <a:lstStyle/>
          <a:p>
            <a:r>
              <a:rPr lang="zh-CN" altLang="en-US" sz="2800" dirty="0"/>
              <a:t>高程展</a:t>
            </a:r>
            <a:endParaRPr lang="zh-CN" altLang="en-US" dirty="0"/>
          </a:p>
        </p:txBody>
      </p:sp>
      <p:sp>
        <p:nvSpPr>
          <p:cNvPr id="4" name="文本占位符 3">
            <a:extLst>
              <a:ext uri="{FF2B5EF4-FFF2-40B4-BE49-F238E27FC236}">
                <a16:creationId xmlns:a16="http://schemas.microsoft.com/office/drawing/2014/main" id="{C4679487-184D-4A7F-A287-9B02A6520F72}"/>
              </a:ext>
            </a:extLst>
          </p:cNvPr>
          <p:cNvSpPr>
            <a:spLocks noGrp="1"/>
          </p:cNvSpPr>
          <p:nvPr>
            <p:ph type="body" sz="quarter" idx="12"/>
          </p:nvPr>
        </p:nvSpPr>
        <p:spPr>
          <a:xfrm>
            <a:off x="9288487" y="7956475"/>
            <a:ext cx="3164882" cy="648764"/>
          </a:xfrm>
        </p:spPr>
        <p:txBody>
          <a:bodyPr/>
          <a:lstStyle/>
          <a:p>
            <a:r>
              <a:rPr lang="zh-CN" altLang="en-US" sz="2800" dirty="0"/>
              <a:t>黄宏伟 教授</a:t>
            </a:r>
          </a:p>
        </p:txBody>
      </p:sp>
      <p:sp>
        <p:nvSpPr>
          <p:cNvPr id="8" name="圆角矩形 7">
            <a:extLst>
              <a:ext uri="{FF2B5EF4-FFF2-40B4-BE49-F238E27FC236}">
                <a16:creationId xmlns:a16="http://schemas.microsoft.com/office/drawing/2014/main" id="{A5FB98FC-CC25-DE4A-B353-F2E2853D6D3D}"/>
              </a:ext>
            </a:extLst>
          </p:cNvPr>
          <p:cNvSpPr/>
          <p:nvPr/>
        </p:nvSpPr>
        <p:spPr bwMode="auto">
          <a:xfrm>
            <a:off x="2807767" y="7955783"/>
            <a:ext cx="1872208" cy="648764"/>
          </a:xfrm>
          <a:prstGeom prst="roundRect">
            <a:avLst/>
          </a:prstGeom>
          <a:solidFill>
            <a:schemeClr val="tx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8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rPr>
              <a:t>汇报人</a:t>
            </a:r>
          </a:p>
        </p:txBody>
      </p:sp>
      <p:sp>
        <p:nvSpPr>
          <p:cNvPr id="9" name="圆角矩形 8">
            <a:extLst>
              <a:ext uri="{FF2B5EF4-FFF2-40B4-BE49-F238E27FC236}">
                <a16:creationId xmlns:a16="http://schemas.microsoft.com/office/drawing/2014/main" id="{0B15C2D3-EEAF-1F4B-975A-101E9A1A93E7}"/>
              </a:ext>
            </a:extLst>
          </p:cNvPr>
          <p:cNvSpPr/>
          <p:nvPr/>
        </p:nvSpPr>
        <p:spPr bwMode="auto">
          <a:xfrm>
            <a:off x="7200255" y="7955783"/>
            <a:ext cx="1872208" cy="648764"/>
          </a:xfrm>
          <a:prstGeom prst="roundRect">
            <a:avLst/>
          </a:prstGeom>
          <a:solidFill>
            <a:schemeClr val="tx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800" dirty="0">
                <a:solidFill>
                  <a:schemeClr val="accent1"/>
                </a:solidFill>
                <a:latin typeface="Microsoft YaHei" panose="020B0503020204020204" pitchFamily="34" charset="-122"/>
                <a:ea typeface="Microsoft YaHei" panose="020B0503020204020204" pitchFamily="34" charset="-122"/>
              </a:rPr>
              <a:t>指导老师</a:t>
            </a:r>
            <a:endParaRPr kumimoji="0" lang="zh-CN" altLang="en-US" sz="28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9610816"/>
      </p:ext>
    </p:extLst>
  </p:cSld>
  <p:clrMapOvr>
    <a:masterClrMapping/>
  </p:clrMapOvr>
  <mc:AlternateContent xmlns:mc="http://schemas.openxmlformats.org/markup-compatibility/2006">
    <mc:Choice xmlns:p14="http://schemas.microsoft.com/office/powerpoint/2010/main" Requires="p14">
      <p:transition spd="slow" p14:dur="2000" advTm="331"/>
    </mc:Choice>
    <mc:Fallback>
      <p:transition spd="slow" advTm="3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4736773" y="3275955"/>
            <a:ext cx="8223578" cy="3852094"/>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4968007" y="1926741"/>
            <a:ext cx="739242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000" b="1" dirty="0">
                <a:solidFill>
                  <a:srgbClr val="024C89"/>
                </a:solidFill>
                <a:latin typeface="微软雅黑" pitchFamily="34" charset="-122"/>
                <a:ea typeface="微软雅黑" pitchFamily="34" charset="-122"/>
              </a:rPr>
              <a:t>二、基于二维离散裂隙网络的</a:t>
            </a:r>
            <a:endParaRPr lang="en-US" altLang="zh-CN" sz="4000" b="1" dirty="0">
              <a:solidFill>
                <a:srgbClr val="024C89"/>
              </a:solidFill>
              <a:latin typeface="微软雅黑" pitchFamily="34" charset="-122"/>
              <a:ea typeface="微软雅黑" pitchFamily="34" charset="-122"/>
            </a:endParaRPr>
          </a:p>
          <a:p>
            <a:pPr eaLnBrk="1" hangingPunct="1"/>
            <a:r>
              <a:rPr lang="en-US" altLang="zh-CN" sz="4000" b="1" dirty="0">
                <a:solidFill>
                  <a:srgbClr val="024C89"/>
                </a:solidFill>
                <a:latin typeface="微软雅黑" pitchFamily="34" charset="-122"/>
                <a:ea typeface="微软雅黑" pitchFamily="34" charset="-122"/>
              </a:rPr>
              <a:t>	 </a:t>
            </a:r>
            <a:r>
              <a:rPr lang="zh-CN" altLang="en-US" sz="4000" b="1" dirty="0">
                <a:solidFill>
                  <a:srgbClr val="024C89"/>
                </a:solidFill>
                <a:latin typeface="微软雅黑" pitchFamily="34" charset="-122"/>
                <a:ea typeface="微软雅黑" pitchFamily="34" charset="-122"/>
              </a:rPr>
              <a:t>迹线生成技术</a:t>
            </a: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5349147" y="5448408"/>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697557" y="3402923"/>
            <a:ext cx="3626790" cy="3631789"/>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5996150" y="5205754"/>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裂隙网络的可视化</a:t>
            </a: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5349147" y="4648000"/>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5996150" y="4413666"/>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生成裂隙网络的主要指标建立</a:t>
            </a:r>
          </a:p>
        </p:txBody>
      </p:sp>
    </p:spTree>
    <p:extLst>
      <p:ext uri="{BB962C8B-B14F-4D97-AF65-F5344CB8AC3E}">
        <p14:creationId xmlns:p14="http://schemas.microsoft.com/office/powerpoint/2010/main" val="1708104354"/>
      </p:ext>
    </p:extLst>
  </p:cSld>
  <p:clrMapOvr>
    <a:masterClrMapping/>
  </p:clrMapOvr>
  <mc:AlternateContent xmlns:mc="http://schemas.openxmlformats.org/markup-compatibility/2006">
    <mc:Choice xmlns:p14="http://schemas.microsoft.com/office/powerpoint/2010/main" Requires="p14">
      <p:transition spd="slow" p14:dur="2000" advTm="74"/>
    </mc:Choice>
    <mc:Fallback>
      <p:transition spd="slow" advTm="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latin typeface="Microsoft YaHei" panose="020B0503020204020204" pitchFamily="34" charset="-122"/>
                <a:ea typeface="Microsoft YaHei" panose="020B0503020204020204" pitchFamily="34" charset="-122"/>
              </a:rPr>
              <a:t>2.1</a:t>
            </a:r>
            <a:r>
              <a:rPr lang="zh-CN" altLang="en-US" dirty="0">
                <a:latin typeface="Microsoft YaHei" panose="020B0503020204020204" pitchFamily="34" charset="-122"/>
                <a:ea typeface="Microsoft YaHei" panose="020B0503020204020204" pitchFamily="34" charset="-122"/>
              </a:rPr>
              <a:t>生成裂隙网络的主要指标建立</a:t>
            </a:r>
          </a:p>
          <a:p>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5C3155E8-4132-476D-9356-31ED32FCEAB8}"/>
              </a:ext>
            </a:extLst>
          </p:cNvPr>
          <p:cNvPicPr>
            <a:picLocks noChangeAspect="1"/>
          </p:cNvPicPr>
          <p:nvPr/>
        </p:nvPicPr>
        <p:blipFill>
          <a:blip r:embed="rId3"/>
          <a:stretch>
            <a:fillRect/>
          </a:stretch>
        </p:blipFill>
        <p:spPr>
          <a:xfrm>
            <a:off x="809888" y="1979811"/>
            <a:ext cx="2789967" cy="3567141"/>
          </a:xfrm>
          <a:prstGeom prst="rect">
            <a:avLst/>
          </a:prstGeom>
        </p:spPr>
      </p:pic>
      <p:sp>
        <p:nvSpPr>
          <p:cNvPr id="39" name="矩形 38">
            <a:extLst>
              <a:ext uri="{FF2B5EF4-FFF2-40B4-BE49-F238E27FC236}">
                <a16:creationId xmlns:a16="http://schemas.microsoft.com/office/drawing/2014/main" id="{9753E73D-30CE-4F70-80E5-E16137F2F4A1}"/>
              </a:ext>
            </a:extLst>
          </p:cNvPr>
          <p:cNvSpPr/>
          <p:nvPr/>
        </p:nvSpPr>
        <p:spPr>
          <a:xfrm>
            <a:off x="5055209" y="3209000"/>
            <a:ext cx="3081150" cy="1884618"/>
          </a:xfrm>
          <a:prstGeom prst="rect">
            <a:avLst/>
          </a:prstGeom>
          <a:ln>
            <a:solidFill>
              <a:schemeClr val="tx1"/>
            </a:solidFill>
            <a:prstDash val="dash"/>
          </a:ln>
        </p:spPr>
        <p:txBody>
          <a:bodyPr wrap="square">
            <a:spAutoFit/>
          </a:bodyPr>
          <a:lstStyle/>
          <a:p>
            <a:pPr>
              <a:lnSpc>
                <a:spcPct val="150000"/>
              </a:lnSpc>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规范和行业标准：</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工程岩体分级标准</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2.  </a:t>
            </a:r>
            <a:r>
              <a:rPr lang="en-US" altLang="zh-CN" sz="2000" dirty="0" err="1">
                <a:latin typeface="Microsoft YaHei" panose="020B0503020204020204" pitchFamily="34" charset="-122"/>
                <a:ea typeface="Microsoft YaHei" panose="020B0503020204020204" pitchFamily="34" charset="-122"/>
              </a:rPr>
              <a:t>RMR</a:t>
            </a:r>
            <a:r>
              <a:rPr lang="zh-CN" altLang="en-US" sz="2000" dirty="0">
                <a:latin typeface="Microsoft YaHei" panose="020B0503020204020204" pitchFamily="34" charset="-122"/>
                <a:ea typeface="Microsoft YaHei" panose="020B0503020204020204" pitchFamily="34" charset="-122"/>
              </a:rPr>
              <a:t>岩体分类标准</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铁路隧道围岩分级标准</a:t>
            </a:r>
          </a:p>
        </p:txBody>
      </p:sp>
      <p:sp>
        <p:nvSpPr>
          <p:cNvPr id="40" name="矩形 39">
            <a:extLst>
              <a:ext uri="{FF2B5EF4-FFF2-40B4-BE49-F238E27FC236}">
                <a16:creationId xmlns:a16="http://schemas.microsoft.com/office/drawing/2014/main" id="{A1315752-19DA-4E04-B4D4-169144839E47}"/>
              </a:ext>
            </a:extLst>
          </p:cNvPr>
          <p:cNvSpPr/>
          <p:nvPr/>
        </p:nvSpPr>
        <p:spPr>
          <a:xfrm>
            <a:off x="5055209" y="6135524"/>
            <a:ext cx="3081150" cy="1884618"/>
          </a:xfrm>
          <a:prstGeom prst="rect">
            <a:avLst/>
          </a:prstGeom>
          <a:ln>
            <a:solidFill>
              <a:schemeClr val="tx1"/>
            </a:solidFill>
            <a:prstDash val="dash"/>
          </a:ln>
        </p:spPr>
        <p:txBody>
          <a:bodyPr wrap="square">
            <a:spAutoFit/>
          </a:bodyPr>
          <a:lstStyle/>
          <a:p>
            <a:pPr>
              <a:lnSpc>
                <a:spcPct val="150000"/>
              </a:lnSpc>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相关文献：</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lnSpc>
                <a:spcPct val="150000"/>
              </a:lnSpc>
              <a:buAutoNum type="arabicPeriod"/>
            </a:pPr>
            <a:r>
              <a:rPr lang="zh-CN" altLang="en-US" sz="2000" dirty="0">
                <a:latin typeface="Microsoft YaHei" panose="020B0503020204020204" pitchFamily="34" charset="-122"/>
                <a:ea typeface="Microsoft YaHei" panose="020B0503020204020204" pitchFamily="34" charset="-122"/>
              </a:rPr>
              <a:t>位置</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000" dirty="0">
                <a:latin typeface="Microsoft YaHei" panose="020B0503020204020204" pitchFamily="34" charset="-122"/>
                <a:ea typeface="Microsoft YaHei" panose="020B0503020204020204" pitchFamily="34" charset="-122"/>
              </a:rPr>
              <a:t>长度</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000" dirty="0">
                <a:latin typeface="Microsoft YaHei" panose="020B0503020204020204" pitchFamily="34" charset="-122"/>
                <a:ea typeface="Microsoft YaHei" panose="020B0503020204020204" pitchFamily="34" charset="-122"/>
              </a:rPr>
              <a:t>角度</a:t>
            </a:r>
          </a:p>
        </p:txBody>
      </p:sp>
      <p:sp>
        <p:nvSpPr>
          <p:cNvPr id="7" name="矩形 6">
            <a:extLst>
              <a:ext uri="{FF2B5EF4-FFF2-40B4-BE49-F238E27FC236}">
                <a16:creationId xmlns:a16="http://schemas.microsoft.com/office/drawing/2014/main" id="{441CB5C0-4D35-4AE2-A3C4-0B0B27C05A9A}"/>
              </a:ext>
            </a:extLst>
          </p:cNvPr>
          <p:cNvSpPr/>
          <p:nvPr/>
        </p:nvSpPr>
        <p:spPr>
          <a:xfrm>
            <a:off x="1189208" y="5369378"/>
            <a:ext cx="203132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工程岩体分级标准</a:t>
            </a:r>
            <a:endParaRPr lang="zh-CN" altLang="en-US" dirty="0"/>
          </a:p>
        </p:txBody>
      </p:sp>
      <p:sp>
        <p:nvSpPr>
          <p:cNvPr id="41" name="矩形 40">
            <a:extLst>
              <a:ext uri="{FF2B5EF4-FFF2-40B4-BE49-F238E27FC236}">
                <a16:creationId xmlns:a16="http://schemas.microsoft.com/office/drawing/2014/main" id="{2BA67ABC-0B2A-4E09-9CF6-72B8ABE3F977}"/>
              </a:ext>
            </a:extLst>
          </p:cNvPr>
          <p:cNvSpPr/>
          <p:nvPr/>
        </p:nvSpPr>
        <p:spPr>
          <a:xfrm>
            <a:off x="8982607" y="2585859"/>
            <a:ext cx="3446103" cy="5567037"/>
          </a:xfrm>
          <a:prstGeom prst="rect">
            <a:avLst/>
          </a:prstGeom>
          <a:ln>
            <a:solidFill>
              <a:schemeClr val="tx1"/>
            </a:solidFill>
            <a:prstDash val="dash"/>
          </a:ln>
        </p:spPr>
        <p:txBody>
          <a:bodyPr wrap="square">
            <a:spAutoFit/>
          </a:bodyPr>
          <a:lstStyle/>
          <a:p>
            <a:pPr>
              <a:lnSpc>
                <a:spcPct val="150000"/>
              </a:lnSpc>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主要指标：</a:t>
            </a: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同组节理裂隙之间的间距统计分布</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每组节理裂隙的长度的统计分布</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每组节理裂隙的角度的统计分布</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每条节理裂隙的中心点坐标</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每组节理裂隙的个数</a:t>
            </a:r>
            <a:endParaRPr lang="en-US" altLang="zh-CN" sz="2400" dirty="0">
              <a:latin typeface="Microsoft YaHei" panose="020B0503020204020204" pitchFamily="34" charset="-122"/>
              <a:ea typeface="Microsoft YaHei" panose="020B0503020204020204" pitchFamily="34" charset="-122"/>
            </a:endParaRPr>
          </a:p>
        </p:txBody>
      </p:sp>
      <p:cxnSp>
        <p:nvCxnSpPr>
          <p:cNvPr id="17" name="连接符: 肘形 16">
            <a:extLst>
              <a:ext uri="{FF2B5EF4-FFF2-40B4-BE49-F238E27FC236}">
                <a16:creationId xmlns:a16="http://schemas.microsoft.com/office/drawing/2014/main" id="{4CD9B206-D17A-41B3-89EA-D8E91AAEB422}"/>
              </a:ext>
            </a:extLst>
          </p:cNvPr>
          <p:cNvCxnSpPr>
            <a:cxnSpLocks/>
            <a:stCxn id="39" idx="3"/>
            <a:endCxn id="41" idx="1"/>
          </p:cNvCxnSpPr>
          <p:nvPr/>
        </p:nvCxnSpPr>
        <p:spPr>
          <a:xfrm>
            <a:off x="8136359" y="4151309"/>
            <a:ext cx="846248" cy="121806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连接符: 肘形 41">
            <a:extLst>
              <a:ext uri="{FF2B5EF4-FFF2-40B4-BE49-F238E27FC236}">
                <a16:creationId xmlns:a16="http://schemas.microsoft.com/office/drawing/2014/main" id="{F339DDA0-A03E-47FB-BE07-B4275347E23E}"/>
              </a:ext>
            </a:extLst>
          </p:cNvPr>
          <p:cNvCxnSpPr>
            <a:cxnSpLocks/>
            <a:stCxn id="40" idx="3"/>
            <a:endCxn id="41" idx="1"/>
          </p:cNvCxnSpPr>
          <p:nvPr/>
        </p:nvCxnSpPr>
        <p:spPr>
          <a:xfrm flipV="1">
            <a:off x="8136359" y="5369378"/>
            <a:ext cx="846248" cy="170845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ABCCCA2A-DFBD-42B3-A032-DC7FCDB4CA05}"/>
              </a:ext>
            </a:extLst>
          </p:cNvPr>
          <p:cNvPicPr>
            <a:picLocks noChangeAspect="1"/>
          </p:cNvPicPr>
          <p:nvPr/>
        </p:nvPicPr>
        <p:blipFill>
          <a:blip r:embed="rId4"/>
          <a:stretch>
            <a:fillRect/>
          </a:stretch>
        </p:blipFill>
        <p:spPr>
          <a:xfrm>
            <a:off x="349472" y="5948924"/>
            <a:ext cx="3896466" cy="1473160"/>
          </a:xfrm>
          <a:prstGeom prst="rect">
            <a:avLst/>
          </a:prstGeom>
        </p:spPr>
      </p:pic>
      <p:pic>
        <p:nvPicPr>
          <p:cNvPr id="45" name="图片 44">
            <a:extLst>
              <a:ext uri="{FF2B5EF4-FFF2-40B4-BE49-F238E27FC236}">
                <a16:creationId xmlns:a16="http://schemas.microsoft.com/office/drawing/2014/main" id="{9A4A4638-9026-472A-A9B6-40D26E3875BE}"/>
              </a:ext>
            </a:extLst>
          </p:cNvPr>
          <p:cNvPicPr>
            <a:picLocks noChangeAspect="1"/>
          </p:cNvPicPr>
          <p:nvPr/>
        </p:nvPicPr>
        <p:blipFill>
          <a:blip r:embed="rId5"/>
          <a:stretch>
            <a:fillRect/>
          </a:stretch>
        </p:blipFill>
        <p:spPr>
          <a:xfrm>
            <a:off x="600891" y="6278133"/>
            <a:ext cx="4014103" cy="1372912"/>
          </a:xfrm>
          <a:prstGeom prst="rect">
            <a:avLst/>
          </a:prstGeom>
        </p:spPr>
      </p:pic>
      <p:pic>
        <p:nvPicPr>
          <p:cNvPr id="46" name="图片 45">
            <a:extLst>
              <a:ext uri="{FF2B5EF4-FFF2-40B4-BE49-F238E27FC236}">
                <a16:creationId xmlns:a16="http://schemas.microsoft.com/office/drawing/2014/main" id="{052D1456-EEF2-4377-B43B-2D85283E2FB5}"/>
              </a:ext>
            </a:extLst>
          </p:cNvPr>
          <p:cNvPicPr>
            <a:picLocks noChangeAspect="1"/>
          </p:cNvPicPr>
          <p:nvPr/>
        </p:nvPicPr>
        <p:blipFill>
          <a:blip r:embed="rId6"/>
          <a:stretch>
            <a:fillRect/>
          </a:stretch>
        </p:blipFill>
        <p:spPr>
          <a:xfrm>
            <a:off x="827876" y="6602254"/>
            <a:ext cx="4118233" cy="1378000"/>
          </a:xfrm>
          <a:prstGeom prst="rect">
            <a:avLst/>
          </a:prstGeom>
        </p:spPr>
      </p:pic>
      <p:pic>
        <p:nvPicPr>
          <p:cNvPr id="47" name="图片 46">
            <a:extLst>
              <a:ext uri="{FF2B5EF4-FFF2-40B4-BE49-F238E27FC236}">
                <a16:creationId xmlns:a16="http://schemas.microsoft.com/office/drawing/2014/main" id="{DF4B6ACF-067C-4942-9F28-5DBF86D702AF}"/>
              </a:ext>
            </a:extLst>
          </p:cNvPr>
          <p:cNvPicPr>
            <a:picLocks noChangeAspect="1"/>
          </p:cNvPicPr>
          <p:nvPr/>
        </p:nvPicPr>
        <p:blipFill>
          <a:blip r:embed="rId7"/>
          <a:stretch>
            <a:fillRect/>
          </a:stretch>
        </p:blipFill>
        <p:spPr>
          <a:xfrm>
            <a:off x="1176900" y="6988227"/>
            <a:ext cx="3878309" cy="1403928"/>
          </a:xfrm>
          <a:prstGeom prst="rect">
            <a:avLst/>
          </a:prstGeom>
        </p:spPr>
      </p:pic>
    </p:spTree>
    <p:extLst>
      <p:ext uri="{BB962C8B-B14F-4D97-AF65-F5344CB8AC3E}">
        <p14:creationId xmlns:p14="http://schemas.microsoft.com/office/powerpoint/2010/main" val="311437214"/>
      </p:ext>
    </p:extLst>
  </p:cSld>
  <p:clrMapOvr>
    <a:masterClrMapping/>
  </p:clrMapOvr>
  <mc:AlternateContent xmlns:mc="http://schemas.openxmlformats.org/markup-compatibility/2006">
    <mc:Choice xmlns:p14="http://schemas.microsoft.com/office/powerpoint/2010/main" Requires="p14">
      <p:transition p14:dur="0" advTm="27414"/>
    </mc:Choice>
    <mc:Fallback>
      <p:transition advTm="2741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2.2</a:t>
            </a:r>
            <a:r>
              <a:rPr lang="zh-CN" altLang="en-US" dirty="0"/>
              <a:t>裂隙网络的可视化</a:t>
            </a:r>
          </a:p>
          <a:p>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pPr marL="0" indent="0">
              <a:buNone/>
            </a:pPr>
            <a:r>
              <a:rPr lang="zh-CN" altLang="en-US" sz="2835" dirty="0"/>
              <a:t>       </a:t>
            </a:r>
            <a:endParaRPr lang="en-US" altLang="zh-CN" dirty="0"/>
          </a:p>
        </p:txBody>
      </p:sp>
      <p:pic>
        <p:nvPicPr>
          <p:cNvPr id="9" name="图片 8">
            <a:extLst>
              <a:ext uri="{FF2B5EF4-FFF2-40B4-BE49-F238E27FC236}">
                <a16:creationId xmlns:a16="http://schemas.microsoft.com/office/drawing/2014/main" id="{8566B981-BE98-4DDE-9BE9-EF3706C73E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535" y="1717392"/>
            <a:ext cx="5251009" cy="7129654"/>
          </a:xfrm>
          <a:prstGeom prst="rect">
            <a:avLst/>
          </a:prstGeom>
          <a:noFill/>
          <a:ln>
            <a:noFill/>
          </a:ln>
        </p:spPr>
      </p:pic>
      <p:sp>
        <p:nvSpPr>
          <p:cNvPr id="10" name="矩形 9">
            <a:extLst>
              <a:ext uri="{FF2B5EF4-FFF2-40B4-BE49-F238E27FC236}">
                <a16:creationId xmlns:a16="http://schemas.microsoft.com/office/drawing/2014/main" id="{F4A8CF56-93A2-46D8-B85E-B93D9870714D}"/>
              </a:ext>
            </a:extLst>
          </p:cNvPr>
          <p:cNvSpPr/>
          <p:nvPr/>
        </p:nvSpPr>
        <p:spPr>
          <a:xfrm>
            <a:off x="8352383" y="1865278"/>
            <a:ext cx="2448272"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计算投影间距</a:t>
            </a:r>
          </a:p>
        </p:txBody>
      </p:sp>
      <p:pic>
        <p:nvPicPr>
          <p:cNvPr id="11" name="图片 10">
            <a:extLst>
              <a:ext uri="{FF2B5EF4-FFF2-40B4-BE49-F238E27FC236}">
                <a16:creationId xmlns:a16="http://schemas.microsoft.com/office/drawing/2014/main" id="{9F9F92F8-530E-4EB5-8FD0-4D3A122AAC09}"/>
              </a:ext>
            </a:extLst>
          </p:cNvPr>
          <p:cNvPicPr/>
          <p:nvPr/>
        </p:nvPicPr>
        <p:blipFill>
          <a:blip r:embed="rId4">
            <a:extLst>
              <a:ext uri="{28A0092B-C50C-407E-A947-70E740481C1C}">
                <a14:useLocalDpi xmlns:a14="http://schemas.microsoft.com/office/drawing/2010/main" val="0"/>
              </a:ext>
            </a:extLst>
          </a:blip>
          <a:srcRect l="14369" t="8990" r="37555" b="10516"/>
          <a:stretch>
            <a:fillRect/>
          </a:stretch>
        </p:blipFill>
        <p:spPr bwMode="auto">
          <a:xfrm>
            <a:off x="6942518" y="2263562"/>
            <a:ext cx="4824536" cy="6105667"/>
          </a:xfrm>
          <a:prstGeom prst="rect">
            <a:avLst/>
          </a:prstGeom>
          <a:noFill/>
          <a:ln>
            <a:noFill/>
          </a:ln>
        </p:spPr>
      </p:pic>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2924E2AA-7021-4F8D-B8F7-991352FBCE0B}"/>
                  </a:ext>
                </a:extLst>
              </p:cNvPr>
              <p:cNvSpPr/>
              <p:nvPr/>
            </p:nvSpPr>
            <p:spPr>
              <a:xfrm>
                <a:off x="7729084" y="8285651"/>
                <a:ext cx="3174459" cy="6581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m:rPr>
                              <m:sty m:val="p"/>
                            </m:rPr>
                            <a:rPr lang="zh-CN" altLang="en-US">
                              <a:latin typeface="Cambria Math" panose="02040503050406030204" pitchFamily="18" charset="0"/>
                            </a:rPr>
                            <m:t>s</m:t>
                          </m:r>
                          <m:r>
                            <m:rPr>
                              <m:sty m:val="p"/>
                            </m:rPr>
                            <a:rPr lang="zh-CN" altLang="en-US" i="0">
                              <a:latin typeface="Cambria Math" panose="02040503050406030204" pitchFamily="18" charset="0"/>
                            </a:rPr>
                            <m:t>pacing</m:t>
                          </m:r>
                        </m:e>
                        <m:sub>
                          <m:r>
                            <m:rPr>
                              <m:sty m:val="p"/>
                            </m:rPr>
                            <a:rPr lang="zh-CN" altLang="en-US" i="0">
                              <a:latin typeface="Cambria Math" panose="02040503050406030204" pitchFamily="18" charset="0"/>
                            </a:rPr>
                            <m:t>proj</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spacing</m:t>
                              </m:r>
                            </m:e>
                            <m:sub>
                              <m:r>
                                <a:rPr lang="zh-CN" altLang="en-US" i="1">
                                  <a:latin typeface="Cambria Math" panose="02040503050406030204" pitchFamily="18" charset="0"/>
                                </a:rPr>
                                <m:t>𝑚𝑒𝑎𝑛</m:t>
                              </m:r>
                            </m:sub>
                          </m:sSub>
                        </m:num>
                        <m:den>
                          <m:d>
                            <m:dPr>
                              <m:begChr m:val=""/>
                              <m:ctrlPr>
                                <a:rPr lang="zh-CN" altLang="en-US" i="1">
                                  <a:latin typeface="Cambria Math" panose="02040503050406030204" pitchFamily="18" charset="0"/>
                                </a:rPr>
                              </m:ctrlPr>
                            </m:dPr>
                            <m:e>
                              <m:r>
                                <m:rPr>
                                  <m:sty m:val="p"/>
                                </m:rPr>
                                <a:rPr lang="zh-CN" altLang="en-US" i="0">
                                  <a:latin typeface="Cambria Math" panose="02040503050406030204" pitchFamily="18" charset="0"/>
                                </a:rPr>
                                <m:t>co</m:t>
                              </m:r>
                              <m:r>
                                <m:rPr>
                                  <m:sty m:val="p"/>
                                </m:rPr>
                                <a:rPr lang="en-US" altLang="zh-CN" i="1" smtClean="0">
                                  <a:latin typeface="Cambria Math" panose="02040503050406030204" pitchFamily="18" charset="0"/>
                                </a:rPr>
                                <m:t>s</m:t>
                              </m:r>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angle</m:t>
                                  </m:r>
                                </m:e>
                                <m:sub>
                                  <m:r>
                                    <a:rPr lang="zh-CN" altLang="en-US" i="1">
                                      <a:latin typeface="Cambria Math" panose="02040503050406030204" pitchFamily="18" charset="0"/>
                                    </a:rPr>
                                    <m:t>𝑚𝑒𝑎𝑛</m:t>
                                  </m:r>
                                </m:sub>
                              </m:sSub>
                            </m:e>
                          </m:d>
                        </m:den>
                      </m:f>
                    </m:oMath>
                  </m:oMathPara>
                </a14:m>
                <a:endParaRPr lang="zh-CN" altLang="en-US" dirty="0"/>
              </a:p>
            </p:txBody>
          </p:sp>
        </mc:Choice>
        <mc:Fallback>
          <p:sp>
            <p:nvSpPr>
              <p:cNvPr id="6" name="矩形 5">
                <a:extLst>
                  <a:ext uri="{FF2B5EF4-FFF2-40B4-BE49-F238E27FC236}">
                    <a16:creationId xmlns:a16="http://schemas.microsoft.com/office/drawing/2014/main" id="{2924E2AA-7021-4F8D-B8F7-991352FBCE0B}"/>
                  </a:ext>
                </a:extLst>
              </p:cNvPr>
              <p:cNvSpPr>
                <a:spLocks noRot="1" noChangeAspect="1" noMove="1" noResize="1" noEditPoints="1" noAdjustHandles="1" noChangeArrowheads="1" noChangeShapeType="1" noTextEdit="1"/>
              </p:cNvSpPr>
              <p:nvPr/>
            </p:nvSpPr>
            <p:spPr>
              <a:xfrm>
                <a:off x="7729084" y="8285651"/>
                <a:ext cx="3174459" cy="65819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4540031"/>
      </p:ext>
    </p:extLst>
  </p:cSld>
  <p:clrMapOvr>
    <a:masterClrMapping/>
  </p:clrMapOvr>
  <mc:AlternateContent xmlns:mc="http://schemas.openxmlformats.org/markup-compatibility/2006">
    <mc:Choice xmlns:p14="http://schemas.microsoft.com/office/powerpoint/2010/main" Requires="p14">
      <p:transition p14:dur="0" advTm="64"/>
    </mc:Choice>
    <mc:Fallback>
      <p:transition advTm="6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2.2</a:t>
            </a:r>
            <a:r>
              <a:rPr lang="zh-CN" altLang="en-US" dirty="0"/>
              <a:t>裂隙网络的可视化</a:t>
            </a:r>
          </a:p>
          <a:p>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pPr marL="0" indent="0">
              <a:buNone/>
            </a:pPr>
            <a:r>
              <a:rPr lang="zh-CN" altLang="en-US" sz="2835" dirty="0"/>
              <a:t>       </a:t>
            </a:r>
            <a:endParaRPr lang="en-US" altLang="zh-CN" dirty="0"/>
          </a:p>
        </p:txBody>
      </p:sp>
      <p:pic>
        <p:nvPicPr>
          <p:cNvPr id="9" name="图片 8">
            <a:extLst>
              <a:ext uri="{FF2B5EF4-FFF2-40B4-BE49-F238E27FC236}">
                <a16:creationId xmlns:a16="http://schemas.microsoft.com/office/drawing/2014/main" id="{8566B981-BE98-4DDE-9BE9-EF3706C73E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535" y="1717392"/>
            <a:ext cx="5251009" cy="7129654"/>
          </a:xfrm>
          <a:prstGeom prst="rect">
            <a:avLst/>
          </a:prstGeom>
          <a:noFill/>
          <a:ln>
            <a:noFill/>
          </a:ln>
        </p:spPr>
      </p:pic>
      <p:sp>
        <p:nvSpPr>
          <p:cNvPr id="10" name="矩形 9">
            <a:extLst>
              <a:ext uri="{FF2B5EF4-FFF2-40B4-BE49-F238E27FC236}">
                <a16:creationId xmlns:a16="http://schemas.microsoft.com/office/drawing/2014/main" id="{F4A8CF56-93A2-46D8-B85E-B93D9870714D}"/>
              </a:ext>
            </a:extLst>
          </p:cNvPr>
          <p:cNvSpPr/>
          <p:nvPr/>
        </p:nvSpPr>
        <p:spPr>
          <a:xfrm>
            <a:off x="8424391" y="1874753"/>
            <a:ext cx="2088232"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生成投影点</a:t>
            </a:r>
          </a:p>
        </p:txBody>
      </p:sp>
      <p:pic>
        <p:nvPicPr>
          <p:cNvPr id="11" name="图片 10">
            <a:extLst>
              <a:ext uri="{FF2B5EF4-FFF2-40B4-BE49-F238E27FC236}">
                <a16:creationId xmlns:a16="http://schemas.microsoft.com/office/drawing/2014/main" id="{9F9F92F8-530E-4EB5-8FD0-4D3A122AAC09}"/>
              </a:ext>
            </a:extLst>
          </p:cNvPr>
          <p:cNvPicPr/>
          <p:nvPr/>
        </p:nvPicPr>
        <p:blipFill>
          <a:blip r:embed="rId4">
            <a:extLst>
              <a:ext uri="{28A0092B-C50C-407E-A947-70E740481C1C}">
                <a14:useLocalDpi xmlns:a14="http://schemas.microsoft.com/office/drawing/2010/main" val="0"/>
              </a:ext>
            </a:extLst>
          </a:blip>
          <a:srcRect l="14369" t="8990" r="37555" b="10516"/>
          <a:stretch>
            <a:fillRect/>
          </a:stretch>
        </p:blipFill>
        <p:spPr bwMode="auto">
          <a:xfrm>
            <a:off x="6942518" y="2263562"/>
            <a:ext cx="4824536" cy="6105667"/>
          </a:xfrm>
          <a:prstGeom prst="rect">
            <a:avLst/>
          </a:prstGeom>
          <a:noFill/>
          <a:ln>
            <a:noFill/>
          </a:ln>
        </p:spPr>
      </p:pic>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6BA8F255-40D0-4CB2-B038-518B1CCB89AD}"/>
                  </a:ext>
                </a:extLst>
              </p:cNvPr>
              <p:cNvSpPr/>
              <p:nvPr/>
            </p:nvSpPr>
            <p:spPr>
              <a:xfrm>
                <a:off x="6480175" y="8244267"/>
                <a:ext cx="5581400" cy="81176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m:rPr>
                              <m:sty m:val="p"/>
                            </m:rPr>
                            <a:rPr lang="zh-CN" altLang="en-US">
                              <a:latin typeface="Cambria Math" panose="02040503050406030204" pitchFamily="18" charset="0"/>
                            </a:rPr>
                            <m:t>y</m:t>
                          </m:r>
                        </m:e>
                        <m:sub>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𝑟𝑎𝑛𝑑𝑜𝑚</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y</m:t>
                                      </m:r>
                                    </m:e>
                                    <m:sub>
                                      <m:r>
                                        <a:rPr lang="zh-CN" altLang="en-US" i="1">
                                          <a:latin typeface="Cambria Math" panose="02040503050406030204" pitchFamily="18" charset="0"/>
                                        </a:rPr>
                                        <m:t>𝑚𝑎𝑥</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𝑠𝑝𝑎𝑐𝑖𝑛𝑔</m:t>
                                      </m:r>
                                    </m:e>
                                    <m:sub>
                                      <m:r>
                                        <a:rPr lang="zh-CN" altLang="en-US" i="1">
                                          <a:latin typeface="Cambria Math" panose="02040503050406030204" pitchFamily="18" charset="0"/>
                                        </a:rPr>
                                        <m:t>𝑝𝑟𝑜𝑗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y</m:t>
                                      </m:r>
                                    </m:e>
                                    <m:sub>
                                      <m:r>
                                        <a:rPr lang="zh-CN" altLang="en-US" i="1">
                                          <a:latin typeface="Cambria Math" panose="02040503050406030204" pitchFamily="18" charset="0"/>
                                        </a:rPr>
                                        <m:t>𝑚𝑎𝑥</m:t>
                                      </m:r>
                                    </m:sub>
                                  </m:sSub>
                                </m:e>
                              </m:d>
                              <m:r>
                                <a:rPr lang="zh-CN" altLang="en-US" i="0">
                                  <a:latin typeface="Cambria Math" panose="02040503050406030204" pitchFamily="18" charset="0"/>
                                </a:rPr>
                                <m:t>,  </m:t>
                              </m:r>
                              <m:r>
                                <a:rPr lang="zh-CN" altLang="en-US" i="1">
                                  <a:latin typeface="Cambria Math" panose="02040503050406030204" pitchFamily="18" charset="0"/>
                                </a:rPr>
                                <m:t>𝑖</m:t>
                              </m:r>
                              <m:r>
                                <a:rPr lang="zh-CN" altLang="en-US" i="0">
                                  <a:latin typeface="Cambria Math" panose="02040503050406030204" pitchFamily="18" charset="0"/>
                                </a:rPr>
                                <m:t>=1</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y</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m:t>
                                      </m:r>
                                    </m:e>
                                  </m:d>
                                </m:sub>
                              </m:sSub>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𝑠𝑝𝑎𝑐𝑖𝑛𝑔</m:t>
                                  </m:r>
                                </m:e>
                                <m:sub>
                                  <m:r>
                                    <a:rPr lang="zh-CN" altLang="en-US" i="1">
                                      <a:latin typeface="Cambria Math" panose="02040503050406030204" pitchFamily="18" charset="0"/>
                                    </a:rPr>
                                    <m:t>𝑝𝑟𝑜𝑗</m:t>
                                  </m:r>
                                </m:sub>
                              </m:sSub>
                              <m:r>
                                <a:rPr lang="zh-CN" altLang="en-US" i="0">
                                  <a:latin typeface="Cambria Math" panose="02040503050406030204" pitchFamily="18" charset="0"/>
                                </a:rPr>
                                <m:t>,  </m:t>
                              </m:r>
                              <m:r>
                                <a:rPr lang="zh-CN" altLang="en-US" i="1">
                                  <a:latin typeface="Cambria Math" panose="02040503050406030204" pitchFamily="18" charset="0"/>
                                </a:rPr>
                                <m:t>𝑖</m:t>
                              </m:r>
                              <m:r>
                                <a:rPr lang="zh-CN" altLang="en-US" i="0">
                                  <a:latin typeface="Cambria Math" panose="02040503050406030204" pitchFamily="18" charset="0"/>
                                </a:rPr>
                                <m:t>&gt;1</m:t>
                              </m:r>
                            </m:e>
                          </m:eqArr>
                        </m:e>
                      </m:d>
                    </m:oMath>
                  </m:oMathPara>
                </a14:m>
                <a:endParaRPr lang="zh-CN" altLang="en-US" dirty="0"/>
              </a:p>
            </p:txBody>
          </p:sp>
        </mc:Choice>
        <mc:Fallback>
          <p:sp>
            <p:nvSpPr>
              <p:cNvPr id="2" name="矩形 1">
                <a:extLst>
                  <a:ext uri="{FF2B5EF4-FFF2-40B4-BE49-F238E27FC236}">
                    <a16:creationId xmlns:a16="http://schemas.microsoft.com/office/drawing/2014/main" id="{6BA8F255-40D0-4CB2-B038-518B1CCB89AD}"/>
                  </a:ext>
                </a:extLst>
              </p:cNvPr>
              <p:cNvSpPr>
                <a:spLocks noRot="1" noChangeAspect="1" noMove="1" noResize="1" noEditPoints="1" noAdjustHandles="1" noChangeArrowheads="1" noChangeShapeType="1" noTextEdit="1"/>
              </p:cNvSpPr>
              <p:nvPr/>
            </p:nvSpPr>
            <p:spPr>
              <a:xfrm>
                <a:off x="6480175" y="8244267"/>
                <a:ext cx="5581400" cy="81176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9319419"/>
      </p:ext>
    </p:extLst>
  </p:cSld>
  <p:clrMapOvr>
    <a:masterClrMapping/>
  </p:clrMapOvr>
  <mc:AlternateContent xmlns:mc="http://schemas.openxmlformats.org/markup-compatibility/2006">
    <mc:Choice xmlns:p14="http://schemas.microsoft.com/office/powerpoint/2010/main" Requires="p14">
      <p:transition p14:dur="0" advTm="396"/>
    </mc:Choice>
    <mc:Fallback>
      <p:transition advTm="3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2.2</a:t>
            </a:r>
            <a:r>
              <a:rPr lang="zh-CN" altLang="en-US" dirty="0"/>
              <a:t>裂隙网络的可视化</a:t>
            </a:r>
          </a:p>
          <a:p>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pPr marL="0" indent="0">
              <a:buNone/>
            </a:pPr>
            <a:r>
              <a:rPr lang="zh-CN" altLang="en-US" sz="2835" dirty="0"/>
              <a:t>       </a:t>
            </a:r>
            <a:endParaRPr lang="en-US" altLang="zh-CN" dirty="0"/>
          </a:p>
        </p:txBody>
      </p:sp>
      <p:pic>
        <p:nvPicPr>
          <p:cNvPr id="9" name="图片 8">
            <a:extLst>
              <a:ext uri="{FF2B5EF4-FFF2-40B4-BE49-F238E27FC236}">
                <a16:creationId xmlns:a16="http://schemas.microsoft.com/office/drawing/2014/main" id="{8566B981-BE98-4DDE-9BE9-EF3706C73E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535" y="1717392"/>
            <a:ext cx="5251009" cy="7129654"/>
          </a:xfrm>
          <a:prstGeom prst="rect">
            <a:avLst/>
          </a:prstGeom>
          <a:noFill/>
          <a:ln>
            <a:noFill/>
          </a:ln>
        </p:spPr>
      </p:pic>
      <p:sp>
        <p:nvSpPr>
          <p:cNvPr id="10" name="矩形 9">
            <a:extLst>
              <a:ext uri="{FF2B5EF4-FFF2-40B4-BE49-F238E27FC236}">
                <a16:creationId xmlns:a16="http://schemas.microsoft.com/office/drawing/2014/main" id="{F4A8CF56-93A2-46D8-B85E-B93D9870714D}"/>
              </a:ext>
            </a:extLst>
          </p:cNvPr>
          <p:cNvSpPr/>
          <p:nvPr/>
        </p:nvSpPr>
        <p:spPr>
          <a:xfrm>
            <a:off x="7416279" y="1898396"/>
            <a:ext cx="4233281"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生成中心点坐标辅助参考线</a:t>
            </a:r>
          </a:p>
        </p:txBody>
      </p:sp>
      <p:pic>
        <p:nvPicPr>
          <p:cNvPr id="12" name="图片 11">
            <a:extLst>
              <a:ext uri="{FF2B5EF4-FFF2-40B4-BE49-F238E27FC236}">
                <a16:creationId xmlns:a16="http://schemas.microsoft.com/office/drawing/2014/main" id="{54CD3A48-4F26-4471-8103-A8AE1E9A4295}"/>
              </a:ext>
            </a:extLst>
          </p:cNvPr>
          <p:cNvPicPr/>
          <p:nvPr/>
        </p:nvPicPr>
        <p:blipFill>
          <a:blip r:embed="rId4">
            <a:extLst>
              <a:ext uri="{28A0092B-C50C-407E-A947-70E740481C1C}">
                <a14:useLocalDpi xmlns:a14="http://schemas.microsoft.com/office/drawing/2010/main" val="0"/>
              </a:ext>
            </a:extLst>
          </a:blip>
          <a:srcRect l="7225" t="8273" r="34355" b="2369"/>
          <a:stretch>
            <a:fillRect/>
          </a:stretch>
        </p:blipFill>
        <p:spPr bwMode="auto">
          <a:xfrm>
            <a:off x="6984231" y="2410541"/>
            <a:ext cx="4890756" cy="5793522"/>
          </a:xfrm>
          <a:prstGeom prst="rect">
            <a:avLst/>
          </a:prstGeom>
          <a:noFill/>
          <a:ln>
            <a:noFill/>
          </a:ln>
        </p:spPr>
      </p:pic>
    </p:spTree>
    <p:extLst>
      <p:ext uri="{BB962C8B-B14F-4D97-AF65-F5344CB8AC3E}">
        <p14:creationId xmlns:p14="http://schemas.microsoft.com/office/powerpoint/2010/main" val="3485964273"/>
      </p:ext>
    </p:extLst>
  </p:cSld>
  <p:clrMapOvr>
    <a:masterClrMapping/>
  </p:clrMapOvr>
  <mc:AlternateContent xmlns:mc="http://schemas.openxmlformats.org/markup-compatibility/2006">
    <mc:Choice xmlns:p14="http://schemas.microsoft.com/office/powerpoint/2010/main" Requires="p14">
      <p:transition p14:dur="0" advTm="489"/>
    </mc:Choice>
    <mc:Fallback>
      <p:transition advTm="48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CE98C7-674F-4AF0-9AF0-D82FD648B497}"/>
              </a:ext>
            </a:extLst>
          </p:cNvPr>
          <p:cNvPicPr>
            <a:picLocks noChangeAspect="1"/>
          </p:cNvPicPr>
          <p:nvPr/>
        </p:nvPicPr>
        <p:blipFill rotWithShape="1">
          <a:blip r:embed="rId3"/>
          <a:srcRect b="4856"/>
          <a:stretch/>
        </p:blipFill>
        <p:spPr>
          <a:xfrm>
            <a:off x="7559425" y="3896774"/>
            <a:ext cx="4311933" cy="5328592"/>
          </a:xfrm>
          <a:prstGeom prst="rect">
            <a:avLst/>
          </a:prstGeom>
        </p:spPr>
      </p:pic>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2.2</a:t>
            </a:r>
            <a:r>
              <a:rPr lang="zh-CN" altLang="en-US" dirty="0"/>
              <a:t>裂隙网络的可视化</a:t>
            </a:r>
          </a:p>
          <a:p>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pPr marL="0" indent="0">
              <a:buNone/>
            </a:pPr>
            <a:r>
              <a:rPr lang="zh-CN" altLang="en-US" sz="2835" dirty="0"/>
              <a:t>       </a:t>
            </a:r>
            <a:endParaRPr lang="en-US" altLang="zh-CN" dirty="0"/>
          </a:p>
        </p:txBody>
      </p:sp>
      <p:pic>
        <p:nvPicPr>
          <p:cNvPr id="9" name="图片 8">
            <a:extLst>
              <a:ext uri="{FF2B5EF4-FFF2-40B4-BE49-F238E27FC236}">
                <a16:creationId xmlns:a16="http://schemas.microsoft.com/office/drawing/2014/main" id="{8566B981-BE98-4DDE-9BE9-EF3706C73ED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1535" y="1717392"/>
            <a:ext cx="5251009" cy="7129654"/>
          </a:xfrm>
          <a:prstGeom prst="rect">
            <a:avLst/>
          </a:prstGeom>
          <a:noFill/>
          <a:ln>
            <a:noFill/>
          </a:ln>
        </p:spPr>
      </p:pic>
      <p:sp>
        <p:nvSpPr>
          <p:cNvPr id="10" name="矩形 9">
            <a:extLst>
              <a:ext uri="{FF2B5EF4-FFF2-40B4-BE49-F238E27FC236}">
                <a16:creationId xmlns:a16="http://schemas.microsoft.com/office/drawing/2014/main" id="{F4A8CF56-93A2-46D8-B85E-B93D9870714D}"/>
              </a:ext>
            </a:extLst>
          </p:cNvPr>
          <p:cNvSpPr/>
          <p:nvPr/>
        </p:nvSpPr>
        <p:spPr>
          <a:xfrm>
            <a:off x="7807419" y="1767594"/>
            <a:ext cx="3600400"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生成长度和角度的序列</a:t>
            </a:r>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BCD813E-2101-47FB-9887-94171B53842B}"/>
                  </a:ext>
                </a:extLst>
              </p:cNvPr>
              <p:cNvSpPr/>
              <p:nvPr/>
            </p:nvSpPr>
            <p:spPr>
              <a:xfrm>
                <a:off x="7617170" y="2209082"/>
                <a:ext cx="3980898"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kern="100" smtClean="0">
                          <a:latin typeface="Cambria Math" panose="02040503050406030204" pitchFamily="18" charset="0"/>
                          <a:cs typeface="Times New Roman" panose="02020603050405020304" pitchFamily="18" charset="0"/>
                        </a:rPr>
                        <m:t>L</m:t>
                      </m:r>
                      <m:r>
                        <a:rPr lang="en-US" altLang="zh-CN" sz="2400" kern="100" smtClean="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𝑙</m:t>
                          </m:r>
                        </m:e>
                        <m:sub>
                          <m:r>
                            <a:rPr lang="en-US" altLang="zh-CN" sz="2400" i="1" kern="100">
                              <a:latin typeface="Cambria Math" panose="02040503050406030204" pitchFamily="18" charset="0"/>
                              <a:cs typeface="Times New Roman" panose="02020603050405020304" pitchFamily="18" charset="0"/>
                            </a:rPr>
                            <m:t>1</m:t>
                          </m:r>
                        </m:sub>
                      </m:sSub>
                      <m:r>
                        <a:rPr lang="en-US" altLang="zh-CN" sz="2400" kern="1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𝑙</m:t>
                          </m:r>
                        </m:e>
                        <m:sub>
                          <m:r>
                            <a:rPr lang="en-US" altLang="zh-CN" sz="2400" i="1" kern="100">
                              <a:latin typeface="Cambria Math" panose="02040503050406030204" pitchFamily="18" charset="0"/>
                              <a:cs typeface="Times New Roman" panose="02020603050405020304" pitchFamily="18" charset="0"/>
                            </a:rPr>
                            <m:t>2</m:t>
                          </m:r>
                        </m:sub>
                      </m:sSub>
                      <m:r>
                        <a:rPr lang="en-US" altLang="zh-CN" sz="2400" kern="1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𝑙</m:t>
                          </m:r>
                        </m:e>
                        <m:sub>
                          <m:r>
                            <a:rPr lang="en-US" altLang="zh-CN" sz="2400" i="1" kern="100">
                              <a:latin typeface="Cambria Math" panose="02040503050406030204" pitchFamily="18" charset="0"/>
                              <a:cs typeface="Times New Roman" panose="02020603050405020304" pitchFamily="18" charset="0"/>
                            </a:rPr>
                            <m:t>1</m:t>
                          </m:r>
                        </m:sub>
                      </m:sSub>
                      <m:r>
                        <a:rPr lang="en-US" altLang="zh-CN" sz="2400" kern="100">
                          <a:latin typeface="Cambria Math" panose="02040503050406030204" pitchFamily="18" charset="0"/>
                          <a:cs typeface="Times New Roman" panose="02020603050405020304" pitchFamily="18" charset="0"/>
                        </a:rPr>
                        <m:t>,</m:t>
                      </m:r>
                      <m:r>
                        <a:rPr lang="en-US" altLang="zh-CN" sz="2400" kern="100">
                          <a:latin typeface="Cambria Math" panose="02040503050406030204" pitchFamily="18" charset="0"/>
                          <a:cs typeface="Times New Roman" panose="02020603050405020304" pitchFamily="18" charset="0"/>
                          <a:hlinkClick r:id="" action="ppaction://noaction"/>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𝑙</m:t>
                          </m:r>
                        </m:e>
                        <m:sub>
                          <m:r>
                            <a:rPr lang="en-US" altLang="zh-CN" sz="2400" i="1" kern="100">
                              <a:latin typeface="Cambria Math" panose="02040503050406030204" pitchFamily="18" charset="0"/>
                              <a:cs typeface="Times New Roman" panose="02020603050405020304" pitchFamily="18" charset="0"/>
                            </a:rPr>
                            <m:t>𝑖</m:t>
                          </m:r>
                        </m:sub>
                      </m:sSub>
                      <m:r>
                        <a:rPr lang="en-US" altLang="zh-CN" sz="2400" kern="1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𝑙</m:t>
                          </m:r>
                        </m:e>
                        <m:sub>
                          <m:r>
                            <a:rPr lang="en-US" altLang="zh-CN" sz="2400" i="1">
                              <a:latin typeface="Cambria Math" panose="02040503050406030204" pitchFamily="18" charset="0"/>
                              <a:cs typeface="Times New Roman" panose="02020603050405020304" pitchFamily="18" charset="0"/>
                            </a:rPr>
                            <m:t>𝑛</m:t>
                          </m:r>
                        </m:sub>
                      </m:sSub>
                      <m:r>
                        <a:rPr lang="en-US" altLang="zh-CN" sz="2400" kern="100">
                          <a:latin typeface="Cambria Math" panose="02040503050406030204" pitchFamily="18" charset="0"/>
                          <a:cs typeface="Times New Roman" panose="02020603050405020304" pitchFamily="18" charset="0"/>
                        </a:rPr>
                        <m:t>}</m:t>
                      </m:r>
                    </m:oMath>
                  </m:oMathPara>
                </a14:m>
                <a:endParaRPr lang="en-US" altLang="zh-CN" sz="2400" kern="1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D</m:t>
                      </m:r>
                      <m:r>
                        <a:rPr lang="en-US" altLang="zh-CN" sz="2400" kern="1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𝑑</m:t>
                          </m:r>
                        </m:e>
                        <m:sub>
                          <m:r>
                            <a:rPr lang="en-US" altLang="zh-CN" sz="2400" i="1" kern="100">
                              <a:latin typeface="Cambria Math" panose="02040503050406030204" pitchFamily="18" charset="0"/>
                              <a:cs typeface="Times New Roman" panose="02020603050405020304" pitchFamily="18" charset="0"/>
                            </a:rPr>
                            <m:t>1</m:t>
                          </m:r>
                        </m:sub>
                      </m:sSub>
                      <m:r>
                        <a:rPr lang="en-US" altLang="zh-CN" sz="2400" kern="1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𝑑</m:t>
                          </m:r>
                        </m:e>
                        <m:sub>
                          <m:r>
                            <a:rPr lang="en-US" altLang="zh-CN" sz="2400" i="1" kern="100">
                              <a:latin typeface="Cambria Math" panose="02040503050406030204" pitchFamily="18" charset="0"/>
                              <a:cs typeface="Times New Roman" panose="02020603050405020304" pitchFamily="18" charset="0"/>
                            </a:rPr>
                            <m:t>2</m:t>
                          </m:r>
                        </m:sub>
                      </m:sSub>
                      <m:r>
                        <a:rPr lang="en-US" altLang="zh-CN" sz="2400" kern="1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cs typeface="Times New Roman" panose="02020603050405020304" pitchFamily="18" charset="0"/>
                            </a:rPr>
                            <m:t>𝑑</m:t>
                          </m:r>
                        </m:e>
                        <m:sub>
                          <m:r>
                            <a:rPr lang="en-US" altLang="zh-CN" sz="2400" i="1" kern="100">
                              <a:latin typeface="Cambria Math" panose="02040503050406030204" pitchFamily="18" charset="0"/>
                              <a:cs typeface="Times New Roman" panose="02020603050405020304" pitchFamily="18" charset="0"/>
                            </a:rPr>
                            <m:t>3</m:t>
                          </m:r>
                        </m:sub>
                      </m:sSub>
                      <m:r>
                        <a:rPr lang="en-US" altLang="zh-CN" sz="2400" kern="100">
                          <a:latin typeface="Cambria Math" panose="02040503050406030204" pitchFamily="18" charset="0"/>
                          <a:cs typeface="Times New Roman" panose="02020603050405020304" pitchFamily="18" charset="0"/>
                        </a:rPr>
                        <m:t>,</m:t>
                      </m:r>
                      <m:r>
                        <a:rPr lang="en-US" altLang="zh-CN" sz="24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i="1">
                              <a:latin typeface="Cambria Math" panose="02040503050406030204" pitchFamily="18" charset="0"/>
                              <a:cs typeface="Times New Roman" panose="02020603050405020304" pitchFamily="18" charset="0"/>
                            </a:rPr>
                            <m:t>𝑑</m:t>
                          </m:r>
                        </m:e>
                        <m:sub>
                          <m:r>
                            <a:rPr lang="en-US" altLang="zh-CN" sz="2400" i="1">
                              <a:latin typeface="Cambria Math" panose="02040503050406030204" pitchFamily="18" charset="0"/>
                              <a:cs typeface="Times New Roman" panose="02020603050405020304" pitchFamily="18" charset="0"/>
                            </a:rPr>
                            <m:t>𝑖</m:t>
                          </m:r>
                        </m:sub>
                      </m:sSub>
                      <m:r>
                        <a:rPr lang="en-US" altLang="zh-CN" sz="2400">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𝑑</m:t>
                          </m:r>
                        </m:e>
                        <m:sub>
                          <m:r>
                            <a:rPr lang="en-US" altLang="zh-CN" sz="2400" i="1">
                              <a:latin typeface="Cambria Math" panose="02040503050406030204" pitchFamily="18" charset="0"/>
                              <a:cs typeface="Times New Roman" panose="02020603050405020304" pitchFamily="18" charset="0"/>
                            </a:rPr>
                            <m:t>𝑛</m:t>
                          </m:r>
                        </m:sub>
                      </m:sSub>
                      <m:r>
                        <a:rPr lang="en-US" altLang="zh-CN" sz="2400" kern="100">
                          <a:latin typeface="Cambria Math" panose="02040503050406030204" pitchFamily="18" charset="0"/>
                          <a:cs typeface="Times New Roman" panose="02020603050405020304" pitchFamily="18" charset="0"/>
                        </a:rPr>
                        <m:t>}</m:t>
                      </m:r>
                    </m:oMath>
                  </m:oMathPara>
                </a14:m>
                <a:endParaRPr lang="zh-CN" altLang="en-US" sz="2400" dirty="0"/>
              </a:p>
            </p:txBody>
          </p:sp>
        </mc:Choice>
        <mc:Fallback>
          <p:sp>
            <p:nvSpPr>
              <p:cNvPr id="5" name="矩形 4">
                <a:extLst>
                  <a:ext uri="{FF2B5EF4-FFF2-40B4-BE49-F238E27FC236}">
                    <a16:creationId xmlns:a16="http://schemas.microsoft.com/office/drawing/2014/main" id="{6BCD813E-2101-47FB-9887-94171B53842B}"/>
                  </a:ext>
                </a:extLst>
              </p:cNvPr>
              <p:cNvSpPr>
                <a:spLocks noRot="1" noChangeAspect="1" noMove="1" noResize="1" noEditPoints="1" noAdjustHandles="1" noChangeArrowheads="1" noChangeShapeType="1" noTextEdit="1"/>
              </p:cNvSpPr>
              <p:nvPr/>
            </p:nvSpPr>
            <p:spPr>
              <a:xfrm>
                <a:off x="7617170" y="2209082"/>
                <a:ext cx="3980898" cy="830997"/>
              </a:xfrm>
              <a:prstGeom prst="rect">
                <a:avLst/>
              </a:prstGeom>
              <a:blipFill>
                <a:blip r:embed="rId5"/>
                <a:stretch>
                  <a:fillRect b="-10219"/>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E8A53F9F-C043-48F1-A4FD-189493E7890A}"/>
              </a:ext>
            </a:extLst>
          </p:cNvPr>
          <p:cNvSpPr/>
          <p:nvPr/>
        </p:nvSpPr>
        <p:spPr>
          <a:xfrm>
            <a:off x="8568067" y="3407922"/>
            <a:ext cx="2057133"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生成中心点</a:t>
            </a:r>
          </a:p>
        </p:txBody>
      </p:sp>
    </p:spTree>
    <p:extLst>
      <p:ext uri="{BB962C8B-B14F-4D97-AF65-F5344CB8AC3E}">
        <p14:creationId xmlns:p14="http://schemas.microsoft.com/office/powerpoint/2010/main" val="181205506"/>
      </p:ext>
    </p:extLst>
  </p:cSld>
  <p:clrMapOvr>
    <a:masterClrMapping/>
  </p:clrMapOvr>
  <mc:AlternateContent xmlns:mc="http://schemas.openxmlformats.org/markup-compatibility/2006">
    <mc:Choice xmlns:p14="http://schemas.microsoft.com/office/powerpoint/2010/main" Requires="p14">
      <p:transition p14:dur="0" advTm="1169"/>
    </mc:Choice>
    <mc:Fallback>
      <p:transition advTm="116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2.2</a:t>
            </a:r>
            <a:r>
              <a:rPr lang="zh-CN" altLang="en-US" dirty="0"/>
              <a:t>裂隙网络的可视化</a:t>
            </a:r>
          </a:p>
          <a:p>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pPr marL="0" indent="0">
              <a:buNone/>
            </a:pPr>
            <a:r>
              <a:rPr lang="zh-CN" altLang="en-US" sz="2835" dirty="0"/>
              <a:t>      </a:t>
            </a:r>
            <a:endParaRPr lang="en-US" altLang="zh-CN" dirty="0"/>
          </a:p>
        </p:txBody>
      </p:sp>
      <p:pic>
        <p:nvPicPr>
          <p:cNvPr id="9" name="图片 8">
            <a:extLst>
              <a:ext uri="{FF2B5EF4-FFF2-40B4-BE49-F238E27FC236}">
                <a16:creationId xmlns:a16="http://schemas.microsoft.com/office/drawing/2014/main" id="{8566B981-BE98-4DDE-9BE9-EF3706C73E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535" y="1717392"/>
            <a:ext cx="5251009" cy="7129654"/>
          </a:xfrm>
          <a:prstGeom prst="rect">
            <a:avLst/>
          </a:prstGeom>
          <a:noFill/>
          <a:ln>
            <a:noFill/>
          </a:ln>
        </p:spPr>
      </p:pic>
      <p:sp>
        <p:nvSpPr>
          <p:cNvPr id="10" name="矩形 9">
            <a:extLst>
              <a:ext uri="{FF2B5EF4-FFF2-40B4-BE49-F238E27FC236}">
                <a16:creationId xmlns:a16="http://schemas.microsoft.com/office/drawing/2014/main" id="{F4A8CF56-93A2-46D8-B85E-B93D9870714D}"/>
              </a:ext>
            </a:extLst>
          </p:cNvPr>
          <p:cNvSpPr/>
          <p:nvPr/>
        </p:nvSpPr>
        <p:spPr>
          <a:xfrm>
            <a:off x="9000455" y="1740580"/>
            <a:ext cx="1481068"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下采样</a:t>
            </a:r>
          </a:p>
        </p:txBody>
      </p:sp>
      <p:pic>
        <p:nvPicPr>
          <p:cNvPr id="12" name="图片 11">
            <a:extLst>
              <a:ext uri="{FF2B5EF4-FFF2-40B4-BE49-F238E27FC236}">
                <a16:creationId xmlns:a16="http://schemas.microsoft.com/office/drawing/2014/main" id="{6B484969-A738-46B3-A64F-F3DDCB9608A2}"/>
              </a:ext>
            </a:extLst>
          </p:cNvPr>
          <p:cNvPicPr/>
          <p:nvPr/>
        </p:nvPicPr>
        <p:blipFill>
          <a:blip r:embed="rId4">
            <a:extLst>
              <a:ext uri="{28A0092B-C50C-407E-A947-70E740481C1C}">
                <a14:useLocalDpi xmlns:a14="http://schemas.microsoft.com/office/drawing/2010/main" val="0"/>
              </a:ext>
            </a:extLst>
          </a:blip>
          <a:srcRect l="7446" t="19255" r="6631" b="11972"/>
          <a:stretch>
            <a:fillRect/>
          </a:stretch>
        </p:blipFill>
        <p:spPr bwMode="auto">
          <a:xfrm>
            <a:off x="8208367" y="2140690"/>
            <a:ext cx="3420000" cy="34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F6056D3E-C10D-44B6-99A0-2D5634A79652}"/>
              </a:ext>
            </a:extLst>
          </p:cNvPr>
          <p:cNvPicPr/>
          <p:nvPr/>
        </p:nvPicPr>
        <p:blipFill>
          <a:blip r:embed="rId5">
            <a:extLst>
              <a:ext uri="{28A0092B-C50C-407E-A947-70E740481C1C}">
                <a14:useLocalDpi xmlns:a14="http://schemas.microsoft.com/office/drawing/2010/main" val="0"/>
              </a:ext>
            </a:extLst>
          </a:blip>
          <a:srcRect l="7113" t="21421" r="8414" b="10719"/>
          <a:stretch>
            <a:fillRect/>
          </a:stretch>
        </p:blipFill>
        <p:spPr bwMode="auto">
          <a:xfrm>
            <a:off x="8184428" y="5724226"/>
            <a:ext cx="3420000" cy="3420000"/>
          </a:xfrm>
          <a:prstGeom prst="rect">
            <a:avLst/>
          </a:prstGeom>
          <a:noFill/>
          <a:extLst>
            <a:ext uri="{909E8E84-426E-40DD-AFC4-6F175D3DCCD1}">
              <a14:hiddenFill xmlns:a14="http://schemas.microsoft.com/office/drawing/2010/main">
                <a:solidFill>
                  <a:srgbClr val="FFFFFF"/>
                </a:solidFill>
              </a14:hiddenFill>
            </a:ext>
          </a:extLst>
        </p:spPr>
      </p:pic>
      <p:sp>
        <p:nvSpPr>
          <p:cNvPr id="14" name="箭头: 左弧形 13">
            <a:extLst>
              <a:ext uri="{FF2B5EF4-FFF2-40B4-BE49-F238E27FC236}">
                <a16:creationId xmlns:a16="http://schemas.microsoft.com/office/drawing/2014/main" id="{4183D62C-24CB-447F-9E2E-40547811A30E}"/>
              </a:ext>
            </a:extLst>
          </p:cNvPr>
          <p:cNvSpPr/>
          <p:nvPr/>
        </p:nvSpPr>
        <p:spPr>
          <a:xfrm>
            <a:off x="7201640" y="4014226"/>
            <a:ext cx="723608" cy="3420000"/>
          </a:xfrm>
          <a:prstGeom prst="curvedRightArrow">
            <a:avLst>
              <a:gd name="adj1" fmla="val 23616"/>
              <a:gd name="adj2" fmla="val 54639"/>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6914507"/>
      </p:ext>
    </p:extLst>
  </p:cSld>
  <p:clrMapOvr>
    <a:masterClrMapping/>
  </p:clrMapOvr>
  <mc:AlternateContent xmlns:mc="http://schemas.openxmlformats.org/markup-compatibility/2006">
    <mc:Choice xmlns:p14="http://schemas.microsoft.com/office/powerpoint/2010/main" Requires="p14">
      <p:transition p14:dur="0" advTm="36655"/>
    </mc:Choice>
    <mc:Fallback>
      <p:transition advTm="3665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2.2</a:t>
            </a:r>
            <a:r>
              <a:rPr lang="zh-CN" altLang="en-US" dirty="0"/>
              <a:t>裂隙网络的可视化</a:t>
            </a:r>
          </a:p>
          <a:p>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pPr marL="0" indent="0">
              <a:buNone/>
            </a:pPr>
            <a:r>
              <a:rPr lang="zh-CN" altLang="en-US" sz="2835" dirty="0"/>
              <a:t>      </a:t>
            </a:r>
            <a:endParaRPr lang="en-US" altLang="zh-CN" dirty="0"/>
          </a:p>
        </p:txBody>
      </p:sp>
      <p:pic>
        <p:nvPicPr>
          <p:cNvPr id="9" name="图片 8">
            <a:extLst>
              <a:ext uri="{FF2B5EF4-FFF2-40B4-BE49-F238E27FC236}">
                <a16:creationId xmlns:a16="http://schemas.microsoft.com/office/drawing/2014/main" id="{8566B981-BE98-4DDE-9BE9-EF3706C73E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535" y="1717392"/>
            <a:ext cx="5251009" cy="7129654"/>
          </a:xfrm>
          <a:prstGeom prst="rect">
            <a:avLst/>
          </a:prstGeom>
          <a:noFill/>
          <a:ln>
            <a:noFill/>
          </a:ln>
        </p:spPr>
      </p:pic>
      <p:sp>
        <p:nvSpPr>
          <p:cNvPr id="10" name="矩形 9">
            <a:extLst>
              <a:ext uri="{FF2B5EF4-FFF2-40B4-BE49-F238E27FC236}">
                <a16:creationId xmlns:a16="http://schemas.microsoft.com/office/drawing/2014/main" id="{F4A8CF56-93A2-46D8-B85E-B93D9870714D}"/>
              </a:ext>
            </a:extLst>
          </p:cNvPr>
          <p:cNvSpPr/>
          <p:nvPr/>
        </p:nvSpPr>
        <p:spPr>
          <a:xfrm>
            <a:off x="8064351" y="2688915"/>
            <a:ext cx="3387403" cy="400110"/>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4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生成最终迹线图</a:t>
            </a:r>
          </a:p>
        </p:txBody>
      </p:sp>
      <p:pic>
        <p:nvPicPr>
          <p:cNvPr id="11" name="图片 10">
            <a:extLst>
              <a:ext uri="{FF2B5EF4-FFF2-40B4-BE49-F238E27FC236}">
                <a16:creationId xmlns:a16="http://schemas.microsoft.com/office/drawing/2014/main" id="{9A6889C5-9711-424D-BDF1-AC2886FC7390}"/>
              </a:ext>
            </a:extLst>
          </p:cNvPr>
          <p:cNvPicPr/>
          <p:nvPr/>
        </p:nvPicPr>
        <p:blipFill>
          <a:blip r:embed="rId4">
            <a:extLst>
              <a:ext uri="{28A0092B-C50C-407E-A947-70E740481C1C}">
                <a14:useLocalDpi xmlns:a14="http://schemas.microsoft.com/office/drawing/2010/main" val="0"/>
              </a:ext>
            </a:extLst>
          </a:blip>
          <a:srcRect t="7001"/>
          <a:stretch>
            <a:fillRect/>
          </a:stretch>
        </p:blipFill>
        <p:spPr bwMode="auto">
          <a:xfrm>
            <a:off x="6642120" y="3091491"/>
            <a:ext cx="5757613" cy="5281933"/>
          </a:xfrm>
          <a:prstGeom prst="rect">
            <a:avLst/>
          </a:prstGeom>
          <a:noFill/>
          <a:ln>
            <a:noFill/>
          </a:ln>
        </p:spPr>
      </p:pic>
    </p:spTree>
    <p:extLst>
      <p:ext uri="{BB962C8B-B14F-4D97-AF65-F5344CB8AC3E}">
        <p14:creationId xmlns:p14="http://schemas.microsoft.com/office/powerpoint/2010/main" val="799139511"/>
      </p:ext>
    </p:extLst>
  </p:cSld>
  <p:clrMapOvr>
    <a:masterClrMapping/>
  </p:clrMapOvr>
  <mc:AlternateContent xmlns:mc="http://schemas.openxmlformats.org/markup-compatibility/2006">
    <mc:Choice xmlns:p14="http://schemas.microsoft.com/office/powerpoint/2010/main" Requires="p14">
      <p:transition p14:dur="0" advTm="683"/>
    </mc:Choice>
    <mc:Fallback>
      <p:transition advTm="68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4736773" y="3275955"/>
            <a:ext cx="8223578" cy="4464496"/>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4845961" y="2278755"/>
            <a:ext cx="78636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000" b="1" dirty="0">
                <a:solidFill>
                  <a:srgbClr val="024C89"/>
                </a:solidFill>
                <a:latin typeface="微软雅黑" pitchFamily="34" charset="-122"/>
                <a:ea typeface="微软雅黑" pitchFamily="34" charset="-122"/>
              </a:rPr>
              <a:t>三、裂隙网络相似性评价体系建模</a:t>
            </a:r>
          </a:p>
          <a:p>
            <a:pPr eaLnBrk="1" hangingPunct="1"/>
            <a:endParaRPr lang="zh-CN" altLang="en-US" sz="4000" b="1" dirty="0">
              <a:solidFill>
                <a:srgbClr val="024C89"/>
              </a:solidFill>
              <a:latin typeface="微软雅黑" pitchFamily="34" charset="-122"/>
              <a:ea typeface="微软雅黑" pitchFamily="34" charset="-122"/>
            </a:endParaRP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5349147" y="4657148"/>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697557" y="3402923"/>
            <a:ext cx="3626790" cy="3631789"/>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5996150" y="4423090"/>
            <a:ext cx="60588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角度相似性</a:t>
            </a: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5349147" y="3856740"/>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5996150" y="3631002"/>
            <a:ext cx="60588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长度相似性</a:t>
            </a:r>
          </a:p>
        </p:txBody>
      </p:sp>
      <p:sp>
        <p:nvSpPr>
          <p:cNvPr id="9" name="Oval 40">
            <a:extLst>
              <a:ext uri="{FF2B5EF4-FFF2-40B4-BE49-F238E27FC236}">
                <a16:creationId xmlns:a16="http://schemas.microsoft.com/office/drawing/2014/main" id="{AB023EDF-EBEA-4E40-9FAC-B5C0124AB510}"/>
              </a:ext>
            </a:extLst>
          </p:cNvPr>
          <p:cNvSpPr>
            <a:spLocks noChangeAspect="1" noChangeArrowheads="1"/>
          </p:cNvSpPr>
          <p:nvPr/>
        </p:nvSpPr>
        <p:spPr bwMode="auto">
          <a:xfrm>
            <a:off x="5349147" y="5487913"/>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8" name="Oval 40">
            <a:extLst>
              <a:ext uri="{FF2B5EF4-FFF2-40B4-BE49-F238E27FC236}">
                <a16:creationId xmlns:a16="http://schemas.microsoft.com/office/drawing/2014/main" id="{E89A8D01-FABF-A44E-86B5-77B75DDD0C33}"/>
              </a:ext>
            </a:extLst>
          </p:cNvPr>
          <p:cNvSpPr>
            <a:spLocks noChangeAspect="1" noChangeArrowheads="1"/>
          </p:cNvSpPr>
          <p:nvPr/>
        </p:nvSpPr>
        <p:spPr bwMode="auto">
          <a:xfrm>
            <a:off x="5349147" y="6321928"/>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9" name="TextBox 59">
            <a:extLst>
              <a:ext uri="{FF2B5EF4-FFF2-40B4-BE49-F238E27FC236}">
                <a16:creationId xmlns:a16="http://schemas.microsoft.com/office/drawing/2014/main" id="{2FA484DC-A76B-F647-8A62-1EF797E9D242}"/>
              </a:ext>
            </a:extLst>
          </p:cNvPr>
          <p:cNvSpPr txBox="1">
            <a:spLocks noChangeArrowheads="1"/>
          </p:cNvSpPr>
          <p:nvPr/>
        </p:nvSpPr>
        <p:spPr bwMode="auto">
          <a:xfrm>
            <a:off x="5996150" y="6079274"/>
            <a:ext cx="60588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位置相似性</a:t>
            </a:r>
          </a:p>
        </p:txBody>
      </p:sp>
      <p:sp>
        <p:nvSpPr>
          <p:cNvPr id="20" name="TextBox 59">
            <a:extLst>
              <a:ext uri="{FF2B5EF4-FFF2-40B4-BE49-F238E27FC236}">
                <a16:creationId xmlns:a16="http://schemas.microsoft.com/office/drawing/2014/main" id="{202F357A-58F6-FF44-840C-D74FE3039C63}"/>
              </a:ext>
            </a:extLst>
          </p:cNvPr>
          <p:cNvSpPr txBox="1">
            <a:spLocks noChangeArrowheads="1"/>
          </p:cNvSpPr>
          <p:nvPr/>
        </p:nvSpPr>
        <p:spPr bwMode="auto">
          <a:xfrm>
            <a:off x="5989029" y="5287186"/>
            <a:ext cx="60588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间距相似性</a:t>
            </a:r>
          </a:p>
        </p:txBody>
      </p:sp>
      <p:sp>
        <p:nvSpPr>
          <p:cNvPr id="21" name="Oval 40">
            <a:extLst>
              <a:ext uri="{FF2B5EF4-FFF2-40B4-BE49-F238E27FC236}">
                <a16:creationId xmlns:a16="http://schemas.microsoft.com/office/drawing/2014/main" id="{90898257-48D6-4C5A-9FF2-7A0A132ECE2D}"/>
              </a:ext>
            </a:extLst>
          </p:cNvPr>
          <p:cNvSpPr>
            <a:spLocks noChangeAspect="1" noChangeArrowheads="1"/>
          </p:cNvSpPr>
          <p:nvPr/>
        </p:nvSpPr>
        <p:spPr bwMode="auto">
          <a:xfrm>
            <a:off x="5349147" y="7108097"/>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22" name="TextBox 59">
            <a:extLst>
              <a:ext uri="{FF2B5EF4-FFF2-40B4-BE49-F238E27FC236}">
                <a16:creationId xmlns:a16="http://schemas.microsoft.com/office/drawing/2014/main" id="{C6E585EC-0056-4B93-B482-3FFAED6F2721}"/>
              </a:ext>
            </a:extLst>
          </p:cNvPr>
          <p:cNvSpPr txBox="1">
            <a:spLocks noChangeArrowheads="1"/>
          </p:cNvSpPr>
          <p:nvPr/>
        </p:nvSpPr>
        <p:spPr bwMode="auto">
          <a:xfrm>
            <a:off x="5996150" y="6865443"/>
            <a:ext cx="60588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密度相似性</a:t>
            </a:r>
          </a:p>
        </p:txBody>
      </p:sp>
    </p:spTree>
    <p:extLst>
      <p:ext uri="{BB962C8B-B14F-4D97-AF65-F5344CB8AC3E}">
        <p14:creationId xmlns:p14="http://schemas.microsoft.com/office/powerpoint/2010/main" val="1743649388"/>
      </p:ext>
    </p:extLst>
  </p:cSld>
  <p:clrMapOvr>
    <a:masterClrMapping/>
  </p:clrMapOvr>
  <mc:AlternateContent xmlns:mc="http://schemas.openxmlformats.org/markup-compatibility/2006">
    <mc:Choice xmlns:p14="http://schemas.microsoft.com/office/powerpoint/2010/main" Requires="p14">
      <p:transition spd="slow" p14:dur="2000" advTm="403"/>
    </mc:Choice>
    <mc:Fallback>
      <p:transition spd="slow" advTm="4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3.1</a:t>
            </a:r>
            <a:r>
              <a:rPr lang="zh-CN" altLang="en-US" dirty="0"/>
              <a:t> 引言</a:t>
            </a:r>
          </a:p>
        </p:txBody>
      </p:sp>
      <p:pic>
        <p:nvPicPr>
          <p:cNvPr id="10" name="图片 9">
            <a:extLst>
              <a:ext uri="{FF2B5EF4-FFF2-40B4-BE49-F238E27FC236}">
                <a16:creationId xmlns:a16="http://schemas.microsoft.com/office/drawing/2014/main" id="{26D97C34-2FC3-458C-A0DB-02DD13E351D5}"/>
              </a:ext>
            </a:extLst>
          </p:cNvPr>
          <p:cNvPicPr/>
          <p:nvPr/>
        </p:nvPicPr>
        <p:blipFill>
          <a:blip r:embed="rId3">
            <a:extLst>
              <a:ext uri="{28A0092B-C50C-407E-A947-70E740481C1C}">
                <a14:useLocalDpi xmlns:a14="http://schemas.microsoft.com/office/drawing/2010/main" val="0"/>
              </a:ext>
            </a:extLst>
          </a:blip>
          <a:srcRect b="24884"/>
          <a:stretch>
            <a:fillRect/>
          </a:stretch>
        </p:blipFill>
        <p:spPr bwMode="auto">
          <a:xfrm>
            <a:off x="1799655" y="2393890"/>
            <a:ext cx="9505056" cy="5706601"/>
          </a:xfrm>
          <a:prstGeom prst="rect">
            <a:avLst/>
          </a:prstGeom>
          <a:noFill/>
          <a:ln>
            <a:noFill/>
          </a:ln>
        </p:spPr>
      </p:pic>
    </p:spTree>
    <p:extLst>
      <p:ext uri="{BB962C8B-B14F-4D97-AF65-F5344CB8AC3E}">
        <p14:creationId xmlns:p14="http://schemas.microsoft.com/office/powerpoint/2010/main" val="3786141308"/>
      </p:ext>
    </p:extLst>
  </p:cSld>
  <p:clrMapOvr>
    <a:masterClrMapping/>
  </p:clrMapOvr>
  <mc:AlternateContent xmlns:mc="http://schemas.openxmlformats.org/markup-compatibility/2006">
    <mc:Choice xmlns:p14="http://schemas.microsoft.com/office/powerpoint/2010/main" Requires="p14">
      <p:transition p14:dur="0" advTm="331"/>
    </mc:Choice>
    <mc:Fallback>
      <p:transition advTm="33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a:extLst>
              <a:ext uri="{FF2B5EF4-FFF2-40B4-BE49-F238E27FC236}">
                <a16:creationId xmlns:a16="http://schemas.microsoft.com/office/drawing/2014/main" id="{452D3F31-89AD-4752-9356-9F8C61F0E9AB}"/>
              </a:ext>
            </a:extLst>
          </p:cNvPr>
          <p:cNvSpPr>
            <a:spLocks noChangeArrowheads="1"/>
          </p:cNvSpPr>
          <p:nvPr/>
        </p:nvSpPr>
        <p:spPr bwMode="auto">
          <a:xfrm>
            <a:off x="257648" y="1185856"/>
            <a:ext cx="1569693" cy="1884631"/>
          </a:xfrm>
          <a:prstGeom prst="rect">
            <a:avLst/>
          </a:prstGeom>
          <a:solidFill>
            <a:srgbClr val="024C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32" name="Freeform 6">
            <a:extLst>
              <a:ext uri="{FF2B5EF4-FFF2-40B4-BE49-F238E27FC236}">
                <a16:creationId xmlns:a16="http://schemas.microsoft.com/office/drawing/2014/main" id="{675A4C33-BBE1-46BB-B723-EF73CF2E4607}"/>
              </a:ext>
            </a:extLst>
          </p:cNvPr>
          <p:cNvSpPr>
            <a:spLocks/>
          </p:cNvSpPr>
          <p:nvPr/>
        </p:nvSpPr>
        <p:spPr bwMode="auto">
          <a:xfrm>
            <a:off x="477600" y="1488293"/>
            <a:ext cx="1199766" cy="1509705"/>
          </a:xfrm>
          <a:custGeom>
            <a:avLst/>
            <a:gdLst>
              <a:gd name="T0" fmla="*/ 2147483647 w 1173"/>
              <a:gd name="T1" fmla="*/ 2147483647 h 1472"/>
              <a:gd name="T2" fmla="*/ 2147483647 w 1173"/>
              <a:gd name="T3" fmla="*/ 2147483647 h 1472"/>
              <a:gd name="T4" fmla="*/ 2147483647 w 1173"/>
              <a:gd name="T5" fmla="*/ 2147483647 h 1472"/>
              <a:gd name="T6" fmla="*/ 2147483647 w 1173"/>
              <a:gd name="T7" fmla="*/ 2147483647 h 1472"/>
              <a:gd name="T8" fmla="*/ 2147483647 w 1173"/>
              <a:gd name="T9" fmla="*/ 2147483647 h 1472"/>
              <a:gd name="T10" fmla="*/ 2147483647 w 1173"/>
              <a:gd name="T11" fmla="*/ 1381985554 h 1472"/>
              <a:gd name="T12" fmla="*/ 0 w 1173"/>
              <a:gd name="T13" fmla="*/ 2147483647 h 1472"/>
              <a:gd name="T14" fmla="*/ 2147483647 w 1173"/>
              <a:gd name="T15" fmla="*/ 2147483647 h 1472"/>
              <a:gd name="T16" fmla="*/ 2147483647 w 1173"/>
              <a:gd name="T17" fmla="*/ 2147483647 h 1472"/>
              <a:gd name="T18" fmla="*/ 2147483647 w 1173"/>
              <a:gd name="T19" fmla="*/ 2147483647 h 1472"/>
              <a:gd name="T20" fmla="*/ 2147483647 w 1173"/>
              <a:gd name="T21" fmla="*/ 2147483647 h 1472"/>
              <a:gd name="T22" fmla="*/ 2147483647 w 1173"/>
              <a:gd name="T23" fmla="*/ 2147483647 h 1472"/>
              <a:gd name="T24" fmla="*/ 2147483647 w 1173"/>
              <a:gd name="T25" fmla="*/ 2147483647 h 1472"/>
              <a:gd name="T26" fmla="*/ 2147483647 w 1173"/>
              <a:gd name="T27" fmla="*/ 2147483647 h 1472"/>
              <a:gd name="T28" fmla="*/ 2147483647 w 1173"/>
              <a:gd name="T29" fmla="*/ 2147483647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33" name="Freeform 7">
            <a:extLst>
              <a:ext uri="{FF2B5EF4-FFF2-40B4-BE49-F238E27FC236}">
                <a16:creationId xmlns:a16="http://schemas.microsoft.com/office/drawing/2014/main" id="{6A2D95CF-F859-4FCF-BF41-B8A8D5505530}"/>
              </a:ext>
            </a:extLst>
          </p:cNvPr>
          <p:cNvSpPr>
            <a:spLocks noEditPoints="1"/>
          </p:cNvSpPr>
          <p:nvPr/>
        </p:nvSpPr>
        <p:spPr bwMode="auto">
          <a:xfrm>
            <a:off x="1972308" y="2610089"/>
            <a:ext cx="1569693" cy="325417"/>
          </a:xfrm>
          <a:custGeom>
            <a:avLst/>
            <a:gdLst>
              <a:gd name="T0" fmla="*/ 2147483647 w 2195"/>
              <a:gd name="T1" fmla="*/ 2147483647 h 445"/>
              <a:gd name="T2" fmla="*/ 2147483647 w 2195"/>
              <a:gd name="T3" fmla="*/ 2147483647 h 445"/>
              <a:gd name="T4" fmla="*/ 2147483647 w 2195"/>
              <a:gd name="T5" fmla="*/ 2147483647 h 445"/>
              <a:gd name="T6" fmla="*/ 2147483647 w 2195"/>
              <a:gd name="T7" fmla="*/ 2147483647 h 445"/>
              <a:gd name="T8" fmla="*/ 2147483647 w 2195"/>
              <a:gd name="T9" fmla="*/ 2147483647 h 445"/>
              <a:gd name="T10" fmla="*/ 2147483647 w 2195"/>
              <a:gd name="T11" fmla="*/ 2147483647 h 445"/>
              <a:gd name="T12" fmla="*/ 2147483647 w 2195"/>
              <a:gd name="T13" fmla="*/ 2147483647 h 445"/>
              <a:gd name="T14" fmla="*/ 2147483647 w 2195"/>
              <a:gd name="T15" fmla="*/ 2147483647 h 445"/>
              <a:gd name="T16" fmla="*/ 2147483647 w 2195"/>
              <a:gd name="T17" fmla="*/ 2147483647 h 445"/>
              <a:gd name="T18" fmla="*/ 2147483647 w 2195"/>
              <a:gd name="T19" fmla="*/ 2147483647 h 445"/>
              <a:gd name="T20" fmla="*/ 2147483647 w 2195"/>
              <a:gd name="T21" fmla="*/ 2147483647 h 445"/>
              <a:gd name="T22" fmla="*/ 2147483647 w 2195"/>
              <a:gd name="T23" fmla="*/ 2147483647 h 445"/>
              <a:gd name="T24" fmla="*/ 2147483647 w 2195"/>
              <a:gd name="T25" fmla="*/ 2147483647 h 445"/>
              <a:gd name="T26" fmla="*/ 2147483647 w 2195"/>
              <a:gd name="T27" fmla="*/ 2147483647 h 445"/>
              <a:gd name="T28" fmla="*/ 2147483647 w 2195"/>
              <a:gd name="T29" fmla="*/ 2147483647 h 445"/>
              <a:gd name="T30" fmla="*/ 2147483647 w 2195"/>
              <a:gd name="T31" fmla="*/ 2147483647 h 445"/>
              <a:gd name="T32" fmla="*/ 2147483647 w 2195"/>
              <a:gd name="T33" fmla="*/ 2147483647 h 445"/>
              <a:gd name="T34" fmla="*/ 2147483647 w 2195"/>
              <a:gd name="T35" fmla="*/ 2147483647 h 445"/>
              <a:gd name="T36" fmla="*/ 2147483647 w 2195"/>
              <a:gd name="T37" fmla="*/ 2147483647 h 445"/>
              <a:gd name="T38" fmla="*/ 2147483647 w 2195"/>
              <a:gd name="T39" fmla="*/ 2147483647 h 445"/>
              <a:gd name="T40" fmla="*/ 2147483647 w 2195"/>
              <a:gd name="T41" fmla="*/ 2147483647 h 445"/>
              <a:gd name="T42" fmla="*/ 2147483647 w 2195"/>
              <a:gd name="T43" fmla="*/ 2147483647 h 445"/>
              <a:gd name="T44" fmla="*/ 2147483647 w 2195"/>
              <a:gd name="T45" fmla="*/ 2147483647 h 445"/>
              <a:gd name="T46" fmla="*/ 2147483647 w 2195"/>
              <a:gd name="T47" fmla="*/ 2147483647 h 445"/>
              <a:gd name="T48" fmla="*/ 2147483647 w 2195"/>
              <a:gd name="T49" fmla="*/ 2147483647 h 445"/>
              <a:gd name="T50" fmla="*/ 2147483647 w 2195"/>
              <a:gd name="T51" fmla="*/ 2147483647 h 445"/>
              <a:gd name="T52" fmla="*/ 2147483647 w 2195"/>
              <a:gd name="T53" fmla="*/ 2147483647 h 445"/>
              <a:gd name="T54" fmla="*/ 2147483647 w 2195"/>
              <a:gd name="T55" fmla="*/ 2147483647 h 445"/>
              <a:gd name="T56" fmla="*/ 2147483647 w 2195"/>
              <a:gd name="T57" fmla="*/ 2147483647 h 445"/>
              <a:gd name="T58" fmla="*/ 2147483647 w 2195"/>
              <a:gd name="T59" fmla="*/ 2147483647 h 445"/>
              <a:gd name="T60" fmla="*/ 2147483647 w 2195"/>
              <a:gd name="T61" fmla="*/ 2147483647 h 445"/>
              <a:gd name="T62" fmla="*/ 2147483647 w 2195"/>
              <a:gd name="T63" fmla="*/ 2147483647 h 445"/>
              <a:gd name="T64" fmla="*/ 2147483647 w 2195"/>
              <a:gd name="T65" fmla="*/ 2147483647 h 445"/>
              <a:gd name="T66" fmla="*/ 2147483647 w 2195"/>
              <a:gd name="T67" fmla="*/ 2147483647 h 445"/>
              <a:gd name="T68" fmla="*/ 2147483647 w 2195"/>
              <a:gd name="T69" fmla="*/ 2147483647 h 445"/>
              <a:gd name="T70" fmla="*/ 2147483647 w 2195"/>
              <a:gd name="T71" fmla="*/ 2147483647 h 445"/>
              <a:gd name="T72" fmla="*/ 2147483647 w 2195"/>
              <a:gd name="T73" fmla="*/ 2147483647 h 445"/>
              <a:gd name="T74" fmla="*/ 2147483647 w 2195"/>
              <a:gd name="T75" fmla="*/ 2147483647 h 445"/>
              <a:gd name="T76" fmla="*/ 2147483647 w 2195"/>
              <a:gd name="T77" fmla="*/ 2147483647 h 445"/>
              <a:gd name="T78" fmla="*/ 2147483647 w 2195"/>
              <a:gd name="T79" fmla="*/ 2147483647 h 445"/>
              <a:gd name="T80" fmla="*/ 2147483647 w 2195"/>
              <a:gd name="T81" fmla="*/ 2147483647 h 445"/>
              <a:gd name="T82" fmla="*/ 2147483647 w 2195"/>
              <a:gd name="T83" fmla="*/ 2147483647 h 445"/>
              <a:gd name="T84" fmla="*/ 2147483647 w 2195"/>
              <a:gd name="T85" fmla="*/ 2147483647 h 445"/>
              <a:gd name="T86" fmla="*/ 2147483647 w 2195"/>
              <a:gd name="T87" fmla="*/ 2147483647 h 445"/>
              <a:gd name="T88" fmla="*/ 2147483647 w 2195"/>
              <a:gd name="T89" fmla="*/ 2147483647 h 445"/>
              <a:gd name="T90" fmla="*/ 2147483647 w 2195"/>
              <a:gd name="T91" fmla="*/ 2147483647 h 445"/>
              <a:gd name="T92" fmla="*/ 2147483647 w 2195"/>
              <a:gd name="T93" fmla="*/ 2147483647 h 445"/>
              <a:gd name="T94" fmla="*/ 2147483647 w 2195"/>
              <a:gd name="T95" fmla="*/ 2147483647 h 445"/>
              <a:gd name="T96" fmla="*/ 2147483647 w 2195"/>
              <a:gd name="T97" fmla="*/ 2147483647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34" name="Freeform 8">
            <a:extLst>
              <a:ext uri="{FF2B5EF4-FFF2-40B4-BE49-F238E27FC236}">
                <a16:creationId xmlns:a16="http://schemas.microsoft.com/office/drawing/2014/main" id="{D4A5CA4A-CA7C-4054-A399-151221F13709}"/>
              </a:ext>
            </a:extLst>
          </p:cNvPr>
          <p:cNvSpPr>
            <a:spLocks noEditPoints="1"/>
          </p:cNvSpPr>
          <p:nvPr/>
        </p:nvSpPr>
        <p:spPr bwMode="auto">
          <a:xfrm>
            <a:off x="2107286" y="1619771"/>
            <a:ext cx="1434715" cy="648072"/>
          </a:xfrm>
          <a:custGeom>
            <a:avLst/>
            <a:gdLst>
              <a:gd name="T0" fmla="*/ 2147483647 w 2109"/>
              <a:gd name="T1" fmla="*/ 0 h 986"/>
              <a:gd name="T2" fmla="*/ 2147483647 w 2109"/>
              <a:gd name="T3" fmla="*/ 2147483647 h 986"/>
              <a:gd name="T4" fmla="*/ 2147483647 w 2109"/>
              <a:gd name="T5" fmla="*/ 2147483647 h 986"/>
              <a:gd name="T6" fmla="*/ 0 w 2109"/>
              <a:gd name="T7" fmla="*/ 2147483647 h 986"/>
              <a:gd name="T8" fmla="*/ 2147483647 w 2109"/>
              <a:gd name="T9" fmla="*/ 2147483647 h 986"/>
              <a:gd name="T10" fmla="*/ 2147483647 w 2109"/>
              <a:gd name="T11" fmla="*/ 2147483647 h 986"/>
              <a:gd name="T12" fmla="*/ 2147483647 w 2109"/>
              <a:gd name="T13" fmla="*/ 2147483647 h 986"/>
              <a:gd name="T14" fmla="*/ 2147483647 w 2109"/>
              <a:gd name="T15" fmla="*/ 2147483647 h 986"/>
              <a:gd name="T16" fmla="*/ 2147483647 w 2109"/>
              <a:gd name="T17" fmla="*/ 2147483647 h 986"/>
              <a:gd name="T18" fmla="*/ 2147483647 w 2109"/>
              <a:gd name="T19" fmla="*/ 2147483647 h 986"/>
              <a:gd name="T20" fmla="*/ 2147483647 w 2109"/>
              <a:gd name="T21" fmla="*/ 2147483647 h 986"/>
              <a:gd name="T22" fmla="*/ 2147483647 w 2109"/>
              <a:gd name="T23" fmla="*/ 2147483647 h 986"/>
              <a:gd name="T24" fmla="*/ 2147483647 w 2109"/>
              <a:gd name="T25" fmla="*/ 2147483647 h 986"/>
              <a:gd name="T26" fmla="*/ 2147483647 w 2109"/>
              <a:gd name="T27" fmla="*/ 2147483647 h 986"/>
              <a:gd name="T28" fmla="*/ 2147483647 w 2109"/>
              <a:gd name="T29" fmla="*/ 2147483647 h 986"/>
              <a:gd name="T30" fmla="*/ 2147483647 w 2109"/>
              <a:gd name="T31" fmla="*/ 2147483647 h 986"/>
              <a:gd name="T32" fmla="*/ 2147483647 w 2109"/>
              <a:gd name="T33" fmla="*/ 2147483647 h 986"/>
              <a:gd name="T34" fmla="*/ 2147483647 w 2109"/>
              <a:gd name="T35" fmla="*/ 2147483647 h 986"/>
              <a:gd name="T36" fmla="*/ 2147483647 w 2109"/>
              <a:gd name="T37" fmla="*/ 2147483647 h 986"/>
              <a:gd name="T38" fmla="*/ 2147483647 w 2109"/>
              <a:gd name="T39" fmla="*/ 2147483647 h 986"/>
              <a:gd name="T40" fmla="*/ 2147483647 w 2109"/>
              <a:gd name="T41" fmla="*/ 2147483647 h 986"/>
              <a:gd name="T42" fmla="*/ 2147483647 w 2109"/>
              <a:gd name="T43" fmla="*/ 2147483647 h 986"/>
              <a:gd name="T44" fmla="*/ 2147483647 w 2109"/>
              <a:gd name="T45" fmla="*/ 2147483647 h 986"/>
              <a:gd name="T46" fmla="*/ 2147483647 w 2109"/>
              <a:gd name="T47" fmla="*/ 1386119355 h 986"/>
              <a:gd name="T48" fmla="*/ 2147483647 w 2109"/>
              <a:gd name="T49" fmla="*/ 2147483647 h 986"/>
              <a:gd name="T50" fmla="*/ 2147483647 w 2109"/>
              <a:gd name="T51" fmla="*/ 2147483647 h 986"/>
              <a:gd name="T52" fmla="*/ 2147483647 w 2109"/>
              <a:gd name="T53" fmla="*/ 2147483647 h 986"/>
              <a:gd name="T54" fmla="*/ 2147483647 w 2109"/>
              <a:gd name="T55" fmla="*/ 2147483647 h 986"/>
              <a:gd name="T56" fmla="*/ 2147483647 w 2109"/>
              <a:gd name="T57" fmla="*/ 2147483647 h 986"/>
              <a:gd name="T58" fmla="*/ 2147483647 w 2109"/>
              <a:gd name="T59" fmla="*/ 2147483647 h 986"/>
              <a:gd name="T60" fmla="*/ 2147483647 w 2109"/>
              <a:gd name="T61" fmla="*/ 2147483647 h 986"/>
              <a:gd name="T62" fmla="*/ 2147483647 w 2109"/>
              <a:gd name="T63" fmla="*/ 2147483647 h 986"/>
              <a:gd name="T64" fmla="*/ 2147483647 w 2109"/>
              <a:gd name="T65" fmla="*/ 2147483647 h 986"/>
              <a:gd name="T66" fmla="*/ 2147483647 w 2109"/>
              <a:gd name="T67" fmla="*/ 214748364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35" name="Freeform 9">
            <a:extLst>
              <a:ext uri="{FF2B5EF4-FFF2-40B4-BE49-F238E27FC236}">
                <a16:creationId xmlns:a16="http://schemas.microsoft.com/office/drawing/2014/main" id="{43832B87-CBCA-4746-ADCF-ECC19633D9C2}"/>
              </a:ext>
            </a:extLst>
          </p:cNvPr>
          <p:cNvSpPr>
            <a:spLocks noEditPoints="1"/>
          </p:cNvSpPr>
          <p:nvPr/>
        </p:nvSpPr>
        <p:spPr bwMode="auto">
          <a:xfrm>
            <a:off x="4601798" y="1008391"/>
            <a:ext cx="182464" cy="7935947"/>
          </a:xfrm>
          <a:custGeom>
            <a:avLst/>
            <a:gdLst>
              <a:gd name="T0" fmla="*/ 0 w 153"/>
              <a:gd name="T1" fmla="*/ 0 h 6522"/>
              <a:gd name="T2" fmla="*/ 2147483647 w 153"/>
              <a:gd name="T3" fmla="*/ 0 h 6522"/>
              <a:gd name="T4" fmla="*/ 2147483647 w 153"/>
              <a:gd name="T5" fmla="*/ 2147483647 h 6522"/>
              <a:gd name="T6" fmla="*/ 0 w 153"/>
              <a:gd name="T7" fmla="*/ 2147483647 h 6522"/>
              <a:gd name="T8" fmla="*/ 0 w 153"/>
              <a:gd name="T9" fmla="*/ 0 h 6522"/>
              <a:gd name="T10" fmla="*/ 2147483647 w 153"/>
              <a:gd name="T11" fmla="*/ 0 h 6522"/>
              <a:gd name="T12" fmla="*/ 2147483647 w 153"/>
              <a:gd name="T13" fmla="*/ 0 h 6522"/>
              <a:gd name="T14" fmla="*/ 2147483647 w 153"/>
              <a:gd name="T15" fmla="*/ 2147483647 h 6522"/>
              <a:gd name="T16" fmla="*/ 2147483647 w 153"/>
              <a:gd name="T17" fmla="*/ 2147483647 h 6522"/>
              <a:gd name="T18" fmla="*/ 2147483647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36" name="Freeform 10">
            <a:extLst>
              <a:ext uri="{FF2B5EF4-FFF2-40B4-BE49-F238E27FC236}">
                <a16:creationId xmlns:a16="http://schemas.microsoft.com/office/drawing/2014/main" id="{06A7A7C0-D5F1-4166-AC1A-C5248048E9D0}"/>
              </a:ext>
            </a:extLst>
          </p:cNvPr>
          <p:cNvSpPr>
            <a:spLocks/>
          </p:cNvSpPr>
          <p:nvPr/>
        </p:nvSpPr>
        <p:spPr bwMode="auto">
          <a:xfrm>
            <a:off x="5296658" y="1979811"/>
            <a:ext cx="7063618" cy="1004803"/>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grpSp>
        <p:nvGrpSpPr>
          <p:cNvPr id="37" name="组合 58">
            <a:extLst>
              <a:ext uri="{FF2B5EF4-FFF2-40B4-BE49-F238E27FC236}">
                <a16:creationId xmlns:a16="http://schemas.microsoft.com/office/drawing/2014/main" id="{A7CFD67C-5E89-464A-B7B3-9C40F2882115}"/>
              </a:ext>
            </a:extLst>
          </p:cNvPr>
          <p:cNvGrpSpPr>
            <a:grpSpLocks/>
          </p:cNvGrpSpPr>
          <p:nvPr/>
        </p:nvGrpSpPr>
        <p:grpSpPr bwMode="auto">
          <a:xfrm>
            <a:off x="5459128" y="2104834"/>
            <a:ext cx="792346" cy="794800"/>
            <a:chOff x="0" y="27890"/>
            <a:chExt cx="588963" cy="590550"/>
          </a:xfrm>
        </p:grpSpPr>
        <p:sp>
          <p:nvSpPr>
            <p:cNvPr id="38" name="Oval 16">
              <a:extLst>
                <a:ext uri="{FF2B5EF4-FFF2-40B4-BE49-F238E27FC236}">
                  <a16:creationId xmlns:a16="http://schemas.microsoft.com/office/drawing/2014/main" id="{CF98DE99-0309-44A3-9CED-DA575214B078}"/>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4408" kern="0">
                <a:solidFill>
                  <a:srgbClr val="024C89"/>
                </a:solidFill>
              </a:endParaRPr>
            </a:p>
          </p:txBody>
        </p:sp>
        <p:sp>
          <p:nvSpPr>
            <p:cNvPr id="39" name="TextBox 60">
              <a:extLst>
                <a:ext uri="{FF2B5EF4-FFF2-40B4-BE49-F238E27FC236}">
                  <a16:creationId xmlns:a16="http://schemas.microsoft.com/office/drawing/2014/main" id="{3020596B-3E0E-4F30-99B4-1C8D7F5F484E}"/>
                </a:ext>
              </a:extLst>
            </p:cNvPr>
            <p:cNvSpPr txBox="1">
              <a:spLocks noChangeArrowheads="1"/>
            </p:cNvSpPr>
            <p:nvPr/>
          </p:nvSpPr>
          <p:spPr bwMode="auto">
            <a:xfrm>
              <a:off x="95508" y="32254"/>
              <a:ext cx="395829" cy="57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4408" b="1" kern="0" dirty="0">
                  <a:solidFill>
                    <a:srgbClr val="024C89"/>
                  </a:solidFill>
                  <a:latin typeface="微软雅黑" pitchFamily="34" charset="-122"/>
                  <a:ea typeface="微软雅黑" pitchFamily="34" charset="-122"/>
                </a:rPr>
                <a:t>1</a:t>
              </a:r>
              <a:endParaRPr lang="zh-CN" altLang="en-US" sz="4408" b="1" kern="0" dirty="0">
                <a:solidFill>
                  <a:srgbClr val="024C89"/>
                </a:solidFill>
                <a:latin typeface="微软雅黑" pitchFamily="34" charset="-122"/>
                <a:ea typeface="微软雅黑" pitchFamily="34" charset="-122"/>
              </a:endParaRPr>
            </a:p>
          </p:txBody>
        </p:sp>
      </p:grpSp>
      <p:sp>
        <p:nvSpPr>
          <p:cNvPr id="40" name="Freeform 10">
            <a:extLst>
              <a:ext uri="{FF2B5EF4-FFF2-40B4-BE49-F238E27FC236}">
                <a16:creationId xmlns:a16="http://schemas.microsoft.com/office/drawing/2014/main" id="{455C41A6-E4BD-498E-A663-E69B000B5E64}"/>
              </a:ext>
            </a:extLst>
          </p:cNvPr>
          <p:cNvSpPr>
            <a:spLocks/>
          </p:cNvSpPr>
          <p:nvPr/>
        </p:nvSpPr>
        <p:spPr bwMode="auto">
          <a:xfrm>
            <a:off x="5296658" y="3197517"/>
            <a:ext cx="7063618" cy="1004803"/>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grpSp>
        <p:nvGrpSpPr>
          <p:cNvPr id="41" name="组合 62">
            <a:extLst>
              <a:ext uri="{FF2B5EF4-FFF2-40B4-BE49-F238E27FC236}">
                <a16:creationId xmlns:a16="http://schemas.microsoft.com/office/drawing/2014/main" id="{73E230B2-57A3-4093-A345-AF3FDBEAC2D2}"/>
              </a:ext>
            </a:extLst>
          </p:cNvPr>
          <p:cNvGrpSpPr>
            <a:grpSpLocks/>
          </p:cNvGrpSpPr>
          <p:nvPr/>
        </p:nvGrpSpPr>
        <p:grpSpPr bwMode="auto">
          <a:xfrm>
            <a:off x="5459128" y="3322533"/>
            <a:ext cx="792346" cy="794802"/>
            <a:chOff x="0" y="27890"/>
            <a:chExt cx="588963" cy="590550"/>
          </a:xfrm>
        </p:grpSpPr>
        <p:sp>
          <p:nvSpPr>
            <p:cNvPr id="42" name="Oval 16">
              <a:extLst>
                <a:ext uri="{FF2B5EF4-FFF2-40B4-BE49-F238E27FC236}">
                  <a16:creationId xmlns:a16="http://schemas.microsoft.com/office/drawing/2014/main" id="{6A8127EE-EB92-4CDC-A0AC-9E3698864483}"/>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4408" kern="0">
                <a:solidFill>
                  <a:srgbClr val="024C89"/>
                </a:solidFill>
              </a:endParaRPr>
            </a:p>
          </p:txBody>
        </p:sp>
        <p:sp>
          <p:nvSpPr>
            <p:cNvPr id="43" name="TextBox 64">
              <a:extLst>
                <a:ext uri="{FF2B5EF4-FFF2-40B4-BE49-F238E27FC236}">
                  <a16:creationId xmlns:a16="http://schemas.microsoft.com/office/drawing/2014/main" id="{04B73AA7-23D4-4A5E-A783-C8CD8946F7B7}"/>
                </a:ext>
              </a:extLst>
            </p:cNvPr>
            <p:cNvSpPr txBox="1">
              <a:spLocks noChangeArrowheads="1"/>
            </p:cNvSpPr>
            <p:nvPr/>
          </p:nvSpPr>
          <p:spPr bwMode="auto">
            <a:xfrm>
              <a:off x="95508" y="37037"/>
              <a:ext cx="395829" cy="57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4408" b="1" kern="0" dirty="0">
                  <a:solidFill>
                    <a:srgbClr val="024C89"/>
                  </a:solidFill>
                  <a:latin typeface="微软雅黑" pitchFamily="34" charset="-122"/>
                  <a:ea typeface="微软雅黑" pitchFamily="34" charset="-122"/>
                </a:rPr>
                <a:t>2</a:t>
              </a:r>
              <a:endParaRPr lang="zh-CN" altLang="en-US" sz="4408" b="1" kern="0" dirty="0">
                <a:solidFill>
                  <a:srgbClr val="024C89"/>
                </a:solidFill>
                <a:latin typeface="微软雅黑" pitchFamily="34" charset="-122"/>
                <a:ea typeface="微软雅黑" pitchFamily="34" charset="-122"/>
              </a:endParaRPr>
            </a:p>
          </p:txBody>
        </p:sp>
      </p:grpSp>
      <p:sp>
        <p:nvSpPr>
          <p:cNvPr id="44" name="Freeform 10">
            <a:extLst>
              <a:ext uri="{FF2B5EF4-FFF2-40B4-BE49-F238E27FC236}">
                <a16:creationId xmlns:a16="http://schemas.microsoft.com/office/drawing/2014/main" id="{9362AF66-FF5C-4533-8DE1-056E91878A9E}"/>
              </a:ext>
            </a:extLst>
          </p:cNvPr>
          <p:cNvSpPr>
            <a:spLocks/>
          </p:cNvSpPr>
          <p:nvPr/>
        </p:nvSpPr>
        <p:spPr bwMode="auto">
          <a:xfrm>
            <a:off x="5296658" y="4444872"/>
            <a:ext cx="7063618" cy="1004803"/>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dirty="0">
              <a:solidFill>
                <a:srgbClr val="024C89"/>
              </a:solidFill>
            </a:endParaRPr>
          </a:p>
        </p:txBody>
      </p:sp>
      <p:grpSp>
        <p:nvGrpSpPr>
          <p:cNvPr id="45" name="组合 71">
            <a:extLst>
              <a:ext uri="{FF2B5EF4-FFF2-40B4-BE49-F238E27FC236}">
                <a16:creationId xmlns:a16="http://schemas.microsoft.com/office/drawing/2014/main" id="{14D60C63-1B8A-4588-B005-9E4D38D88063}"/>
              </a:ext>
            </a:extLst>
          </p:cNvPr>
          <p:cNvGrpSpPr>
            <a:grpSpLocks/>
          </p:cNvGrpSpPr>
          <p:nvPr/>
        </p:nvGrpSpPr>
        <p:grpSpPr bwMode="auto">
          <a:xfrm>
            <a:off x="5459128" y="4569780"/>
            <a:ext cx="792346" cy="792415"/>
            <a:chOff x="0" y="27890"/>
            <a:chExt cx="588963" cy="590550"/>
          </a:xfrm>
        </p:grpSpPr>
        <p:sp>
          <p:nvSpPr>
            <p:cNvPr id="46" name="Oval 16">
              <a:extLst>
                <a:ext uri="{FF2B5EF4-FFF2-40B4-BE49-F238E27FC236}">
                  <a16:creationId xmlns:a16="http://schemas.microsoft.com/office/drawing/2014/main" id="{C629107D-B026-49C4-96C8-4BF255948EEB}"/>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4408" kern="0">
                <a:solidFill>
                  <a:srgbClr val="024C89"/>
                </a:solidFill>
              </a:endParaRPr>
            </a:p>
          </p:txBody>
        </p:sp>
        <p:sp>
          <p:nvSpPr>
            <p:cNvPr id="47" name="TextBox 78">
              <a:extLst>
                <a:ext uri="{FF2B5EF4-FFF2-40B4-BE49-F238E27FC236}">
                  <a16:creationId xmlns:a16="http://schemas.microsoft.com/office/drawing/2014/main" id="{21AECC81-53AE-4E78-8184-D508EBD5B9D8}"/>
                </a:ext>
              </a:extLst>
            </p:cNvPr>
            <p:cNvSpPr txBox="1">
              <a:spLocks noChangeArrowheads="1"/>
            </p:cNvSpPr>
            <p:nvPr/>
          </p:nvSpPr>
          <p:spPr bwMode="auto">
            <a:xfrm>
              <a:off x="95508" y="35811"/>
              <a:ext cx="395829" cy="57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4408" b="1" kern="0" dirty="0">
                  <a:solidFill>
                    <a:srgbClr val="024C89"/>
                  </a:solidFill>
                  <a:latin typeface="微软雅黑" pitchFamily="34" charset="-122"/>
                  <a:ea typeface="微软雅黑" pitchFamily="34" charset="-122"/>
                </a:rPr>
                <a:t>3</a:t>
              </a:r>
              <a:endParaRPr lang="zh-CN" altLang="en-US" sz="4408" b="1" kern="0" dirty="0">
                <a:solidFill>
                  <a:srgbClr val="024C89"/>
                </a:solidFill>
                <a:latin typeface="微软雅黑" pitchFamily="34" charset="-122"/>
                <a:ea typeface="微软雅黑" pitchFamily="34" charset="-122"/>
              </a:endParaRPr>
            </a:p>
          </p:txBody>
        </p:sp>
      </p:grpSp>
      <p:sp>
        <p:nvSpPr>
          <p:cNvPr id="52" name="TextBox 91">
            <a:extLst>
              <a:ext uri="{FF2B5EF4-FFF2-40B4-BE49-F238E27FC236}">
                <a16:creationId xmlns:a16="http://schemas.microsoft.com/office/drawing/2014/main" id="{D0DD93D4-8665-4299-A06F-9E419C1B2427}"/>
              </a:ext>
            </a:extLst>
          </p:cNvPr>
          <p:cNvSpPr txBox="1">
            <a:spLocks noChangeArrowheads="1"/>
          </p:cNvSpPr>
          <p:nvPr/>
        </p:nvSpPr>
        <p:spPr bwMode="auto">
          <a:xfrm>
            <a:off x="6315031" y="2254724"/>
            <a:ext cx="52422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rgbClr val="FFFFFF"/>
                </a:solidFill>
                <a:latin typeface="微软雅黑" pitchFamily="34" charset="-122"/>
                <a:ea typeface="微软雅黑" pitchFamily="34" charset="-122"/>
              </a:rPr>
              <a:t>研究背景</a:t>
            </a:r>
            <a:r>
              <a:rPr lang="en-US" altLang="zh-CN" sz="2400" dirty="0">
                <a:solidFill>
                  <a:srgbClr val="FFFFFF"/>
                </a:solidFill>
                <a:latin typeface="微软雅黑" pitchFamily="34" charset="-122"/>
                <a:ea typeface="微软雅黑" pitchFamily="34" charset="-122"/>
              </a:rPr>
              <a:t>&amp;</a:t>
            </a:r>
            <a:r>
              <a:rPr lang="zh-CN" altLang="en-US" sz="2400" dirty="0">
                <a:solidFill>
                  <a:srgbClr val="FFFFFF"/>
                </a:solidFill>
                <a:latin typeface="微软雅黑" pitchFamily="34" charset="-122"/>
                <a:ea typeface="微软雅黑" pitchFamily="34" charset="-122"/>
              </a:rPr>
              <a:t>文献综述</a:t>
            </a:r>
          </a:p>
          <a:p>
            <a:pPr eaLnBrk="1" hangingPunct="1"/>
            <a:endParaRPr lang="zh-CN" altLang="en-US" sz="2400" dirty="0">
              <a:solidFill>
                <a:srgbClr val="FFFFFF"/>
              </a:solidFill>
              <a:latin typeface="微软雅黑" pitchFamily="34" charset="-122"/>
              <a:ea typeface="微软雅黑" pitchFamily="34" charset="-122"/>
            </a:endParaRPr>
          </a:p>
        </p:txBody>
      </p:sp>
      <p:sp>
        <p:nvSpPr>
          <p:cNvPr id="53" name="TextBox 92">
            <a:extLst>
              <a:ext uri="{FF2B5EF4-FFF2-40B4-BE49-F238E27FC236}">
                <a16:creationId xmlns:a16="http://schemas.microsoft.com/office/drawing/2014/main" id="{4FCAF8BF-03D0-46AC-9D1A-D40AB4854F2A}"/>
              </a:ext>
            </a:extLst>
          </p:cNvPr>
          <p:cNvSpPr txBox="1">
            <a:spLocks noChangeArrowheads="1"/>
          </p:cNvSpPr>
          <p:nvPr/>
        </p:nvSpPr>
        <p:spPr bwMode="auto">
          <a:xfrm>
            <a:off x="6315025" y="3478860"/>
            <a:ext cx="6213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a:solidFill>
                  <a:srgbClr val="FFFFFF"/>
                </a:solidFill>
                <a:latin typeface="微软雅黑" pitchFamily="34" charset="-122"/>
                <a:ea typeface="微软雅黑" pitchFamily="34" charset="-122"/>
              </a:rPr>
              <a:t>基于二维离散裂隙网络的迹线生成技术</a:t>
            </a:r>
            <a:endParaRPr lang="zh-CN" altLang="en-US" sz="2400" dirty="0">
              <a:solidFill>
                <a:srgbClr val="FFFFFF"/>
              </a:solidFill>
              <a:latin typeface="微软雅黑" pitchFamily="34" charset="-122"/>
              <a:ea typeface="微软雅黑" pitchFamily="34" charset="-122"/>
            </a:endParaRPr>
          </a:p>
        </p:txBody>
      </p:sp>
      <p:pic>
        <p:nvPicPr>
          <p:cNvPr id="56" name="Picture 2" descr="E:\我的文档\Nipic_6852949_20110401101000478152.png">
            <a:extLst>
              <a:ext uri="{FF2B5EF4-FFF2-40B4-BE49-F238E27FC236}">
                <a16:creationId xmlns:a16="http://schemas.microsoft.com/office/drawing/2014/main" id="{8188978F-09D1-4EF1-A1BE-4F34157C6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8" y="5747458"/>
            <a:ext cx="3216869" cy="353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10">
            <a:extLst>
              <a:ext uri="{FF2B5EF4-FFF2-40B4-BE49-F238E27FC236}">
                <a16:creationId xmlns:a16="http://schemas.microsoft.com/office/drawing/2014/main" id="{AC53F544-CC8A-534B-A374-03D3D0EB3FBC}"/>
              </a:ext>
            </a:extLst>
          </p:cNvPr>
          <p:cNvSpPr>
            <a:spLocks/>
          </p:cNvSpPr>
          <p:nvPr/>
        </p:nvSpPr>
        <p:spPr bwMode="auto">
          <a:xfrm>
            <a:off x="5298149" y="5624241"/>
            <a:ext cx="7063618" cy="1004803"/>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grpSp>
        <p:nvGrpSpPr>
          <p:cNvPr id="24" name="组合 58">
            <a:extLst>
              <a:ext uri="{FF2B5EF4-FFF2-40B4-BE49-F238E27FC236}">
                <a16:creationId xmlns:a16="http://schemas.microsoft.com/office/drawing/2014/main" id="{1CA15392-25A7-8349-895E-C6B4C6F1341F}"/>
              </a:ext>
            </a:extLst>
          </p:cNvPr>
          <p:cNvGrpSpPr>
            <a:grpSpLocks/>
          </p:cNvGrpSpPr>
          <p:nvPr/>
        </p:nvGrpSpPr>
        <p:grpSpPr bwMode="auto">
          <a:xfrm>
            <a:off x="5460619" y="5732536"/>
            <a:ext cx="792346" cy="811528"/>
            <a:chOff x="0" y="15461"/>
            <a:chExt cx="588963" cy="602979"/>
          </a:xfrm>
        </p:grpSpPr>
        <p:sp>
          <p:nvSpPr>
            <p:cNvPr id="25" name="Oval 16">
              <a:extLst>
                <a:ext uri="{FF2B5EF4-FFF2-40B4-BE49-F238E27FC236}">
                  <a16:creationId xmlns:a16="http://schemas.microsoft.com/office/drawing/2014/main" id="{15B568AE-26D3-E04C-9707-CE56A2D5B276}"/>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4408" kern="0">
                <a:solidFill>
                  <a:srgbClr val="024C89"/>
                </a:solidFill>
              </a:endParaRPr>
            </a:p>
          </p:txBody>
        </p:sp>
        <p:sp>
          <p:nvSpPr>
            <p:cNvPr id="26" name="TextBox 60">
              <a:extLst>
                <a:ext uri="{FF2B5EF4-FFF2-40B4-BE49-F238E27FC236}">
                  <a16:creationId xmlns:a16="http://schemas.microsoft.com/office/drawing/2014/main" id="{8823794D-178B-BE49-A2AB-50482298F9E0}"/>
                </a:ext>
              </a:extLst>
            </p:cNvPr>
            <p:cNvSpPr txBox="1">
              <a:spLocks noChangeArrowheads="1"/>
            </p:cNvSpPr>
            <p:nvPr/>
          </p:nvSpPr>
          <p:spPr bwMode="auto">
            <a:xfrm>
              <a:off x="94400" y="15461"/>
              <a:ext cx="395829" cy="57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4408" b="1" kern="0" dirty="0">
                  <a:solidFill>
                    <a:srgbClr val="024C89"/>
                  </a:solidFill>
                  <a:latin typeface="微软雅黑" pitchFamily="34" charset="-122"/>
                  <a:ea typeface="微软雅黑" pitchFamily="34" charset="-122"/>
                </a:rPr>
                <a:t>4</a:t>
              </a:r>
              <a:endParaRPr lang="zh-CN" altLang="en-US" sz="4408" b="1" kern="0" dirty="0">
                <a:solidFill>
                  <a:srgbClr val="024C89"/>
                </a:solidFill>
                <a:latin typeface="微软雅黑" pitchFamily="34" charset="-122"/>
                <a:ea typeface="微软雅黑" pitchFamily="34" charset="-122"/>
              </a:endParaRPr>
            </a:p>
          </p:txBody>
        </p:sp>
      </p:grpSp>
      <p:sp>
        <p:nvSpPr>
          <p:cNvPr id="27" name="Freeform 10">
            <a:extLst>
              <a:ext uri="{FF2B5EF4-FFF2-40B4-BE49-F238E27FC236}">
                <a16:creationId xmlns:a16="http://schemas.microsoft.com/office/drawing/2014/main" id="{90001676-09FB-9147-B63F-D520E2388E51}"/>
              </a:ext>
            </a:extLst>
          </p:cNvPr>
          <p:cNvSpPr>
            <a:spLocks/>
          </p:cNvSpPr>
          <p:nvPr/>
        </p:nvSpPr>
        <p:spPr bwMode="auto">
          <a:xfrm>
            <a:off x="5298149" y="6769939"/>
            <a:ext cx="7063618" cy="1004803"/>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grpSp>
        <p:nvGrpSpPr>
          <p:cNvPr id="28" name="组合 62">
            <a:extLst>
              <a:ext uri="{FF2B5EF4-FFF2-40B4-BE49-F238E27FC236}">
                <a16:creationId xmlns:a16="http://schemas.microsoft.com/office/drawing/2014/main" id="{4A7E7794-2BA6-A648-ACAB-1DDCE996E16D}"/>
              </a:ext>
            </a:extLst>
          </p:cNvPr>
          <p:cNvGrpSpPr>
            <a:grpSpLocks/>
          </p:cNvGrpSpPr>
          <p:nvPr/>
        </p:nvGrpSpPr>
        <p:grpSpPr bwMode="auto">
          <a:xfrm>
            <a:off x="5460619" y="6863236"/>
            <a:ext cx="792346" cy="805094"/>
            <a:chOff x="0" y="20243"/>
            <a:chExt cx="588963" cy="598197"/>
          </a:xfrm>
        </p:grpSpPr>
        <p:sp>
          <p:nvSpPr>
            <p:cNvPr id="29" name="Oval 16">
              <a:extLst>
                <a:ext uri="{FF2B5EF4-FFF2-40B4-BE49-F238E27FC236}">
                  <a16:creationId xmlns:a16="http://schemas.microsoft.com/office/drawing/2014/main" id="{7329FC4C-C2E4-CD48-AA28-05D698387EE8}"/>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4408" kern="0">
                <a:solidFill>
                  <a:srgbClr val="024C89"/>
                </a:solidFill>
              </a:endParaRPr>
            </a:p>
          </p:txBody>
        </p:sp>
        <p:sp>
          <p:nvSpPr>
            <p:cNvPr id="30" name="TextBox 64">
              <a:extLst>
                <a:ext uri="{FF2B5EF4-FFF2-40B4-BE49-F238E27FC236}">
                  <a16:creationId xmlns:a16="http://schemas.microsoft.com/office/drawing/2014/main" id="{7461661B-89D9-1240-B899-A5D64245F3E5}"/>
                </a:ext>
              </a:extLst>
            </p:cNvPr>
            <p:cNvSpPr txBox="1">
              <a:spLocks noChangeArrowheads="1"/>
            </p:cNvSpPr>
            <p:nvPr/>
          </p:nvSpPr>
          <p:spPr bwMode="auto">
            <a:xfrm>
              <a:off x="94400" y="20243"/>
              <a:ext cx="395829" cy="57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4408" b="1" kern="0" dirty="0">
                  <a:solidFill>
                    <a:srgbClr val="024C89"/>
                  </a:solidFill>
                  <a:latin typeface="微软雅黑" pitchFamily="34" charset="-122"/>
                  <a:ea typeface="微软雅黑" pitchFamily="34" charset="-122"/>
                </a:rPr>
                <a:t>5</a:t>
              </a:r>
              <a:endParaRPr lang="zh-CN" altLang="en-US" sz="4408" b="1" kern="0" dirty="0">
                <a:solidFill>
                  <a:srgbClr val="024C89"/>
                </a:solidFill>
                <a:latin typeface="微软雅黑" pitchFamily="34" charset="-122"/>
                <a:ea typeface="微软雅黑" pitchFamily="34" charset="-122"/>
              </a:endParaRPr>
            </a:p>
          </p:txBody>
        </p:sp>
      </p:grpSp>
      <p:sp>
        <p:nvSpPr>
          <p:cNvPr id="57" name="TextBox 92">
            <a:extLst>
              <a:ext uri="{FF2B5EF4-FFF2-40B4-BE49-F238E27FC236}">
                <a16:creationId xmlns:a16="http://schemas.microsoft.com/office/drawing/2014/main" id="{5848CDDF-3BC3-A24C-BFD4-9AC30E5419F0}"/>
              </a:ext>
            </a:extLst>
          </p:cNvPr>
          <p:cNvSpPr txBox="1">
            <a:spLocks noChangeArrowheads="1"/>
          </p:cNvSpPr>
          <p:nvPr/>
        </p:nvSpPr>
        <p:spPr bwMode="auto">
          <a:xfrm>
            <a:off x="6299382" y="7040096"/>
            <a:ext cx="61487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rgbClr val="FFFFFF"/>
                </a:solidFill>
                <a:latin typeface="微软雅黑" pitchFamily="34" charset="-122"/>
                <a:ea typeface="微软雅黑" pitchFamily="34" charset="-122"/>
              </a:rPr>
              <a:t>总结与展望</a:t>
            </a:r>
          </a:p>
        </p:txBody>
      </p:sp>
      <p:sp>
        <p:nvSpPr>
          <p:cNvPr id="49" name="TextBox 91">
            <a:extLst>
              <a:ext uri="{FF2B5EF4-FFF2-40B4-BE49-F238E27FC236}">
                <a16:creationId xmlns:a16="http://schemas.microsoft.com/office/drawing/2014/main" id="{16B72A98-E2C3-46C1-8292-F5CB058D2382}"/>
              </a:ext>
            </a:extLst>
          </p:cNvPr>
          <p:cNvSpPr txBox="1">
            <a:spLocks noChangeArrowheads="1"/>
          </p:cNvSpPr>
          <p:nvPr/>
        </p:nvSpPr>
        <p:spPr bwMode="auto">
          <a:xfrm>
            <a:off x="6336159" y="4716115"/>
            <a:ext cx="5242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rgbClr val="FFFFFF"/>
                </a:solidFill>
                <a:latin typeface="微软雅黑" pitchFamily="34" charset="-122"/>
                <a:ea typeface="微软雅黑" pitchFamily="34" charset="-122"/>
              </a:rPr>
              <a:t>裂隙网络相似性评价体系建模</a:t>
            </a:r>
          </a:p>
        </p:txBody>
      </p:sp>
      <p:sp>
        <p:nvSpPr>
          <p:cNvPr id="50" name="TextBox 91">
            <a:extLst>
              <a:ext uri="{FF2B5EF4-FFF2-40B4-BE49-F238E27FC236}">
                <a16:creationId xmlns:a16="http://schemas.microsoft.com/office/drawing/2014/main" id="{8E4817BC-1A8E-4EC1-AD59-3C87BC13CE0B}"/>
              </a:ext>
            </a:extLst>
          </p:cNvPr>
          <p:cNvSpPr txBox="1">
            <a:spLocks noChangeArrowheads="1"/>
          </p:cNvSpPr>
          <p:nvPr/>
        </p:nvSpPr>
        <p:spPr bwMode="auto">
          <a:xfrm>
            <a:off x="6315031" y="5882900"/>
            <a:ext cx="5242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rgbClr val="FFFFFF"/>
                </a:solidFill>
                <a:latin typeface="微软雅黑" pitchFamily="34" charset="-122"/>
                <a:ea typeface="微软雅黑" pitchFamily="34" charset="-122"/>
              </a:rPr>
              <a:t>案例应用及敏感性分析</a:t>
            </a:r>
          </a:p>
        </p:txBody>
      </p:sp>
    </p:spTree>
    <p:extLst>
      <p:ext uri="{BB962C8B-B14F-4D97-AF65-F5344CB8AC3E}">
        <p14:creationId xmlns:p14="http://schemas.microsoft.com/office/powerpoint/2010/main" val="595468877"/>
      </p:ext>
    </p:extLst>
  </p:cSld>
  <p:clrMapOvr>
    <a:masterClrMapping/>
  </p:clrMapOvr>
  <mc:AlternateContent xmlns:mc="http://schemas.openxmlformats.org/markup-compatibility/2006">
    <mc:Choice xmlns:p14="http://schemas.microsoft.com/office/powerpoint/2010/main" Requires="p14">
      <p:transition spd="slow" p14:dur="2000" advTm="15"/>
    </mc:Choice>
    <mc:Fallback>
      <p:transition spd="slow" advTm="1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3.2</a:t>
            </a:r>
            <a:r>
              <a:rPr lang="zh-CN" altLang="en-US" dirty="0"/>
              <a:t> 角度相似性</a:t>
            </a:r>
          </a:p>
        </p:txBody>
      </p:sp>
      <p:sp>
        <p:nvSpPr>
          <p:cNvPr id="39" name="矩形 38">
            <a:extLst>
              <a:ext uri="{FF2B5EF4-FFF2-40B4-BE49-F238E27FC236}">
                <a16:creationId xmlns:a16="http://schemas.microsoft.com/office/drawing/2014/main" id="{6805A40D-684C-9340-A0AC-3B944538D708}"/>
              </a:ext>
            </a:extLst>
          </p:cNvPr>
          <p:cNvSpPr/>
          <p:nvPr/>
        </p:nvSpPr>
        <p:spPr>
          <a:xfrm>
            <a:off x="3020615" y="1854494"/>
            <a:ext cx="2448272"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角度相似性</a:t>
            </a:r>
          </a:p>
        </p:txBody>
      </p:sp>
      <p:sp>
        <p:nvSpPr>
          <p:cNvPr id="9" name="矩形 8">
            <a:extLst>
              <a:ext uri="{FF2B5EF4-FFF2-40B4-BE49-F238E27FC236}">
                <a16:creationId xmlns:a16="http://schemas.microsoft.com/office/drawing/2014/main" id="{6273EB6F-3E6E-4816-A1CD-0A4FE0E915C4}"/>
              </a:ext>
            </a:extLst>
          </p:cNvPr>
          <p:cNvSpPr/>
          <p:nvPr/>
        </p:nvSpPr>
        <p:spPr>
          <a:xfrm>
            <a:off x="7187600" y="3305859"/>
            <a:ext cx="5331004" cy="3970318"/>
          </a:xfrm>
          <a:prstGeom prst="rect">
            <a:avLst/>
          </a:prstGeom>
        </p:spPr>
        <p:txBody>
          <a:bodyPr wrap="square">
            <a:spAutoFit/>
          </a:bodyPr>
          <a:lstStyle/>
          <a:p>
            <a:r>
              <a:rPr lang="zh-CN" altLang="en-US" sz="2800" b="1" dirty="0">
                <a:latin typeface="Cambria Math" panose="02040503050406030204" pitchFamily="18" charset="0"/>
              </a:rPr>
              <a:t>步骤</a:t>
            </a:r>
            <a:r>
              <a:rPr lang="en-US" altLang="zh-CN" sz="2800" b="1" dirty="0">
                <a:latin typeface="Cambria Math" panose="02040503050406030204" pitchFamily="18" charset="0"/>
              </a:rPr>
              <a:t>1.</a:t>
            </a:r>
          </a:p>
          <a:p>
            <a:r>
              <a:rPr lang="zh-CN" altLang="en-US" sz="2800" dirty="0">
                <a:latin typeface="Cambria Math" panose="02040503050406030204" pitchFamily="18" charset="0"/>
              </a:rPr>
              <a:t>分别得到两组图的角度分布</a:t>
            </a:r>
            <a:endParaRPr lang="en-US" altLang="zh-CN" sz="2800" dirty="0">
              <a:latin typeface="Cambria Math" panose="02040503050406030204" pitchFamily="18" charset="0"/>
            </a:endParaRPr>
          </a:p>
          <a:p>
            <a:endParaRPr lang="en-US" altLang="zh-CN" sz="2800" dirty="0">
              <a:latin typeface="Cambria Math" panose="02040503050406030204" pitchFamily="18" charset="0"/>
            </a:endParaRPr>
          </a:p>
          <a:p>
            <a:r>
              <a:rPr lang="zh-CN" altLang="en-US" sz="2800" b="1" dirty="0">
                <a:latin typeface="Cambria Math" panose="02040503050406030204" pitchFamily="18" charset="0"/>
              </a:rPr>
              <a:t>步骤</a:t>
            </a:r>
            <a:r>
              <a:rPr lang="en-US" altLang="zh-CN" sz="2800" b="1" dirty="0">
                <a:latin typeface="Cambria Math" panose="02040503050406030204" pitchFamily="18" charset="0"/>
              </a:rPr>
              <a:t>2.</a:t>
            </a:r>
          </a:p>
          <a:p>
            <a:r>
              <a:rPr lang="zh-CN" altLang="en-US" sz="2800" dirty="0">
                <a:latin typeface="Cambria Math" panose="02040503050406030204" pitchFamily="18" charset="0"/>
              </a:rPr>
              <a:t>比较两个分布的差异性，本课题采用的算法是</a:t>
            </a:r>
            <a:r>
              <a:rPr lang="en-US" altLang="zh-CN" sz="2800" dirty="0">
                <a:latin typeface="Cambria Math" panose="02040503050406030204" pitchFamily="18" charset="0"/>
              </a:rPr>
              <a:t>Wasserstein</a:t>
            </a:r>
            <a:r>
              <a:rPr lang="zh-CN" altLang="en-US" sz="2800" dirty="0">
                <a:latin typeface="Cambria Math" panose="02040503050406030204" pitchFamily="18" charset="0"/>
              </a:rPr>
              <a:t>距离</a:t>
            </a:r>
            <a:endParaRPr lang="en-US" altLang="zh-CN" sz="2800" dirty="0">
              <a:latin typeface="Cambria Math" panose="02040503050406030204" pitchFamily="18" charset="0"/>
            </a:endParaRPr>
          </a:p>
          <a:p>
            <a:endParaRPr lang="en-US" altLang="zh-CN" sz="2800" dirty="0">
              <a:latin typeface="Cambria Math" panose="02040503050406030204" pitchFamily="18" charset="0"/>
            </a:endParaRPr>
          </a:p>
          <a:p>
            <a:r>
              <a:rPr lang="zh-CN" altLang="en-US" sz="2800" b="1" dirty="0">
                <a:latin typeface="Cambria Math" panose="02040503050406030204" pitchFamily="18" charset="0"/>
              </a:rPr>
              <a:t>步骤</a:t>
            </a:r>
            <a:r>
              <a:rPr lang="en-US" altLang="zh-CN" sz="2800" b="1" dirty="0">
                <a:latin typeface="Cambria Math" panose="02040503050406030204" pitchFamily="18" charset="0"/>
              </a:rPr>
              <a:t>3.</a:t>
            </a:r>
          </a:p>
          <a:p>
            <a:r>
              <a:rPr lang="zh-CN" altLang="en-US" sz="2800" dirty="0">
                <a:latin typeface="Cambria Math" panose="02040503050406030204" pitchFamily="18" charset="0"/>
              </a:rPr>
              <a:t>由分布距离得到相似性指标</a:t>
            </a:r>
          </a:p>
        </p:txBody>
      </p:sp>
      <p:pic>
        <p:nvPicPr>
          <p:cNvPr id="10" name="图片 9">
            <a:extLst>
              <a:ext uri="{FF2B5EF4-FFF2-40B4-BE49-F238E27FC236}">
                <a16:creationId xmlns:a16="http://schemas.microsoft.com/office/drawing/2014/main" id="{8F37820E-3124-4117-9172-918D794A515E}"/>
              </a:ext>
            </a:extLst>
          </p:cNvPr>
          <p:cNvPicPr/>
          <p:nvPr/>
        </p:nvPicPr>
        <p:blipFill>
          <a:blip r:embed="rId3">
            <a:extLst>
              <a:ext uri="{28A0092B-C50C-407E-A947-70E740481C1C}">
                <a14:useLocalDpi xmlns:a14="http://schemas.microsoft.com/office/drawing/2010/main" val="0"/>
              </a:ext>
            </a:extLst>
          </a:blip>
          <a:srcRect t="583"/>
          <a:stretch>
            <a:fillRect/>
          </a:stretch>
        </p:blipFill>
        <p:spPr bwMode="auto">
          <a:xfrm>
            <a:off x="932066" y="5322363"/>
            <a:ext cx="6340197" cy="3879375"/>
          </a:xfrm>
          <a:prstGeom prst="rect">
            <a:avLst/>
          </a:prstGeom>
          <a:noFill/>
          <a:ln>
            <a:noFill/>
          </a:ln>
        </p:spPr>
      </p:pic>
      <p:pic>
        <p:nvPicPr>
          <p:cNvPr id="11" name="图片 10">
            <a:extLst>
              <a:ext uri="{FF2B5EF4-FFF2-40B4-BE49-F238E27FC236}">
                <a16:creationId xmlns:a16="http://schemas.microsoft.com/office/drawing/2014/main" id="{8D6F20ED-1087-4CFD-8286-A453804B97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31228" y="2263130"/>
            <a:ext cx="2880000" cy="2880000"/>
          </a:xfrm>
          <a:prstGeom prst="rect">
            <a:avLst/>
          </a:prstGeom>
          <a:noFill/>
          <a:ln>
            <a:noFill/>
          </a:ln>
        </p:spPr>
      </p:pic>
      <p:pic>
        <p:nvPicPr>
          <p:cNvPr id="12" name="图片 11">
            <a:extLst>
              <a:ext uri="{FF2B5EF4-FFF2-40B4-BE49-F238E27FC236}">
                <a16:creationId xmlns:a16="http://schemas.microsoft.com/office/drawing/2014/main" id="{160FCA2B-0E3C-487F-B34A-589081E22A6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102165" y="2263130"/>
            <a:ext cx="2880000" cy="2880000"/>
          </a:xfrm>
          <a:prstGeom prst="rect">
            <a:avLst/>
          </a:prstGeom>
          <a:noFill/>
          <a:ln>
            <a:noFill/>
          </a:ln>
        </p:spPr>
      </p:pic>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749D03B-2ADE-48F4-9A19-75DC4318FFB0}"/>
                  </a:ext>
                </a:extLst>
              </p:cNvPr>
              <p:cNvSpPr/>
              <p:nvPr/>
            </p:nvSpPr>
            <p:spPr>
              <a:xfrm>
                <a:off x="7776319" y="7452419"/>
                <a:ext cx="3623877" cy="7957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2400">
                          <a:latin typeface="Cambria Math" panose="02040503050406030204" pitchFamily="18" charset="0"/>
                        </a:rPr>
                        <m:t>D</m:t>
                      </m:r>
                      <m:r>
                        <m:rPr>
                          <m:sty m:val="p"/>
                        </m:rPr>
                        <a:rPr lang="zh-CN" altLang="en-US" sz="2400" i="0">
                          <a:latin typeface="Cambria Math" panose="02040503050406030204" pitchFamily="18" charset="0"/>
                        </a:rPr>
                        <m:t>S</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|180−</m:t>
                          </m:r>
                          <m:r>
                            <m:rPr>
                              <m:sty m:val="p"/>
                            </m:rPr>
                            <a:rPr lang="zh-CN" altLang="en-US" sz="2400" i="0">
                              <a:latin typeface="Cambria Math" panose="02040503050406030204" pitchFamily="18" charset="0"/>
                            </a:rPr>
                            <m:t>WD</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num>
                        <m:den>
                          <m:r>
                            <a:rPr lang="zh-CN" altLang="en-US" sz="2400" i="0">
                              <a:latin typeface="Cambria Math" panose="02040503050406030204" pitchFamily="18" charset="0"/>
                            </a:rPr>
                            <m:t>180</m:t>
                          </m:r>
                        </m:den>
                      </m:f>
                    </m:oMath>
                  </m:oMathPara>
                </a14:m>
                <a:endParaRPr lang="zh-CN" altLang="en-US" sz="2400" dirty="0"/>
              </a:p>
            </p:txBody>
          </p:sp>
        </mc:Choice>
        <mc:Fallback>
          <p:sp>
            <p:nvSpPr>
              <p:cNvPr id="2" name="矩形 1">
                <a:extLst>
                  <a:ext uri="{FF2B5EF4-FFF2-40B4-BE49-F238E27FC236}">
                    <a16:creationId xmlns:a16="http://schemas.microsoft.com/office/drawing/2014/main" id="{D749D03B-2ADE-48F4-9A19-75DC4318FFB0}"/>
                  </a:ext>
                </a:extLst>
              </p:cNvPr>
              <p:cNvSpPr>
                <a:spLocks noRot="1" noChangeAspect="1" noMove="1" noResize="1" noEditPoints="1" noAdjustHandles="1" noChangeArrowheads="1" noChangeShapeType="1" noTextEdit="1"/>
              </p:cNvSpPr>
              <p:nvPr/>
            </p:nvSpPr>
            <p:spPr>
              <a:xfrm>
                <a:off x="7776319" y="7452419"/>
                <a:ext cx="3623877" cy="79579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4150432"/>
      </p:ext>
    </p:extLst>
  </p:cSld>
  <p:clrMapOvr>
    <a:masterClrMapping/>
  </p:clrMapOvr>
  <mc:AlternateContent xmlns:mc="http://schemas.openxmlformats.org/markup-compatibility/2006">
    <mc:Choice xmlns:p14="http://schemas.microsoft.com/office/powerpoint/2010/main" Requires="p14">
      <p:transition p14:dur="0" advTm="249"/>
    </mc:Choice>
    <mc:Fallback>
      <p:transition advTm="24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3.3</a:t>
            </a:r>
            <a:r>
              <a:rPr lang="zh-CN" altLang="en-US" dirty="0"/>
              <a:t> 长度相似性</a:t>
            </a:r>
          </a:p>
        </p:txBody>
      </p:sp>
      <p:sp>
        <p:nvSpPr>
          <p:cNvPr id="39" name="矩形 38">
            <a:extLst>
              <a:ext uri="{FF2B5EF4-FFF2-40B4-BE49-F238E27FC236}">
                <a16:creationId xmlns:a16="http://schemas.microsoft.com/office/drawing/2014/main" id="{6805A40D-684C-9340-A0AC-3B944538D708}"/>
              </a:ext>
            </a:extLst>
          </p:cNvPr>
          <p:cNvSpPr/>
          <p:nvPr/>
        </p:nvSpPr>
        <p:spPr>
          <a:xfrm>
            <a:off x="1930955" y="3855996"/>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总体长度相似性</a:t>
            </a:r>
          </a:p>
        </p:txBody>
      </p:sp>
      <p:sp>
        <p:nvSpPr>
          <p:cNvPr id="30" name="矩形 29">
            <a:extLst>
              <a:ext uri="{FF2B5EF4-FFF2-40B4-BE49-F238E27FC236}">
                <a16:creationId xmlns:a16="http://schemas.microsoft.com/office/drawing/2014/main" id="{2672B118-D2D7-40B7-8424-F6E4F94E711D}"/>
              </a:ext>
            </a:extLst>
          </p:cNvPr>
          <p:cNvSpPr/>
          <p:nvPr/>
        </p:nvSpPr>
        <p:spPr>
          <a:xfrm>
            <a:off x="7589763" y="3855996"/>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分组长度相似性</a:t>
            </a:r>
          </a:p>
        </p:txBody>
      </p:sp>
      <p:graphicFrame>
        <p:nvGraphicFramePr>
          <p:cNvPr id="11" name="表格 10">
            <a:extLst>
              <a:ext uri="{FF2B5EF4-FFF2-40B4-BE49-F238E27FC236}">
                <a16:creationId xmlns:a16="http://schemas.microsoft.com/office/drawing/2014/main" id="{4D0B6D41-4CE2-45DA-9886-9132EF1876C3}"/>
              </a:ext>
            </a:extLst>
          </p:cNvPr>
          <p:cNvGraphicFramePr>
            <a:graphicFrameLocks noGrp="1"/>
          </p:cNvGraphicFramePr>
          <p:nvPr>
            <p:extLst>
              <p:ext uri="{D42A27DB-BD31-4B8C-83A1-F6EECF244321}">
                <p14:modId xmlns:p14="http://schemas.microsoft.com/office/powerpoint/2010/main" val="122233886"/>
              </p:ext>
            </p:extLst>
          </p:nvPr>
        </p:nvGraphicFramePr>
        <p:xfrm>
          <a:off x="3239815" y="2281184"/>
          <a:ext cx="6624737" cy="1397434"/>
        </p:xfrm>
        <a:graphic>
          <a:graphicData uri="http://schemas.openxmlformats.org/drawingml/2006/table">
            <a:tbl>
              <a:tblPr firstRow="1" firstCol="1" bandRow="1"/>
              <a:tblGrid>
                <a:gridCol w="1435554">
                  <a:extLst>
                    <a:ext uri="{9D8B030D-6E8A-4147-A177-3AD203B41FA5}">
                      <a16:colId xmlns:a16="http://schemas.microsoft.com/office/drawing/2014/main" val="3403533372"/>
                    </a:ext>
                  </a:extLst>
                </a:gridCol>
                <a:gridCol w="1037525">
                  <a:extLst>
                    <a:ext uri="{9D8B030D-6E8A-4147-A177-3AD203B41FA5}">
                      <a16:colId xmlns:a16="http://schemas.microsoft.com/office/drawing/2014/main" val="1353924161"/>
                    </a:ext>
                  </a:extLst>
                </a:gridCol>
                <a:gridCol w="1037525">
                  <a:extLst>
                    <a:ext uri="{9D8B030D-6E8A-4147-A177-3AD203B41FA5}">
                      <a16:colId xmlns:a16="http://schemas.microsoft.com/office/drawing/2014/main" val="2913838774"/>
                    </a:ext>
                  </a:extLst>
                </a:gridCol>
                <a:gridCol w="1038304">
                  <a:extLst>
                    <a:ext uri="{9D8B030D-6E8A-4147-A177-3AD203B41FA5}">
                      <a16:colId xmlns:a16="http://schemas.microsoft.com/office/drawing/2014/main" val="1959408227"/>
                    </a:ext>
                  </a:extLst>
                </a:gridCol>
                <a:gridCol w="1037525">
                  <a:extLst>
                    <a:ext uri="{9D8B030D-6E8A-4147-A177-3AD203B41FA5}">
                      <a16:colId xmlns:a16="http://schemas.microsoft.com/office/drawing/2014/main" val="3154263400"/>
                    </a:ext>
                  </a:extLst>
                </a:gridCol>
                <a:gridCol w="1038304">
                  <a:extLst>
                    <a:ext uri="{9D8B030D-6E8A-4147-A177-3AD203B41FA5}">
                      <a16:colId xmlns:a16="http://schemas.microsoft.com/office/drawing/2014/main" val="3678454150"/>
                    </a:ext>
                  </a:extLst>
                </a:gridCol>
              </a:tblGrid>
              <a:tr h="684257">
                <a:tc>
                  <a:txBody>
                    <a:bodyPr/>
                    <a:lstStyle/>
                    <a:p>
                      <a:pPr algn="r" latinLnBrk="1">
                        <a:lnSpc>
                          <a:spcPts val="1800"/>
                        </a:lnSpc>
                        <a:spcAft>
                          <a:spcPts val="0"/>
                        </a:spcAft>
                      </a:pPr>
                      <a:r>
                        <a:rPr lang="zh-CN" sz="1600" kern="100" dirty="0">
                          <a:effectLst/>
                          <a:latin typeface="Times New Roman" panose="02020603050405020304" pitchFamily="18" charset="0"/>
                          <a:ea typeface="宋体" panose="02010600030101010101" pitchFamily="2" charset="-122"/>
                        </a:rPr>
                        <a:t>分组 </a:t>
                      </a:r>
                    </a:p>
                    <a:p>
                      <a:pPr indent="114300" algn="l">
                        <a:lnSpc>
                          <a:spcPts val="1800"/>
                        </a:lnSpc>
                        <a:spcAft>
                          <a:spcPts val="0"/>
                        </a:spcAft>
                      </a:pPr>
                      <a:endParaRPr lang="en-US" altLang="zh-CN" sz="1600" kern="100" dirty="0">
                        <a:effectLst/>
                        <a:latin typeface="Times New Roman" panose="02020603050405020304" pitchFamily="18" charset="0"/>
                        <a:ea typeface="宋体" panose="02010600030101010101" pitchFamily="2" charset="-122"/>
                      </a:endParaRPr>
                    </a:p>
                    <a:p>
                      <a:pPr indent="114300" algn="l">
                        <a:lnSpc>
                          <a:spcPts val="1800"/>
                        </a:lnSpc>
                        <a:spcAft>
                          <a:spcPts val="0"/>
                        </a:spcAft>
                      </a:pPr>
                      <a:r>
                        <a:rPr lang="zh-CN" sz="1600" kern="100" dirty="0">
                          <a:effectLst/>
                          <a:latin typeface="Times New Roman" panose="02020603050405020304" pitchFamily="18" charset="0"/>
                          <a:ea typeface="宋体" panose="02010600030101010101" pitchFamily="2" charset="-122"/>
                        </a:rPr>
                        <a:t>迹线图</a:t>
                      </a: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ts val="1800"/>
                        </a:lnSpc>
                        <a:spcAft>
                          <a:spcPts val="0"/>
                        </a:spcAft>
                      </a:pPr>
                      <a:r>
                        <a:rPr lang="zh-CN" sz="1600" kern="100" dirty="0">
                          <a:effectLst/>
                          <a:latin typeface="Times New Roman" panose="02020603050405020304" pitchFamily="18" charset="0"/>
                          <a:ea typeface="宋体" panose="02010600030101010101" pitchFamily="2" charset="-122"/>
                        </a:rPr>
                        <a:t>组</a:t>
                      </a:r>
                      <a:r>
                        <a:rPr lang="en-US" sz="1600" kern="100" dirty="0">
                          <a:effectLst/>
                          <a:latin typeface="Times New Roman" panose="02020603050405020304" pitchFamily="18" charset="0"/>
                          <a:ea typeface="宋体" panose="02010600030101010101" pitchFamily="2" charset="-122"/>
                        </a:rPr>
                        <a:t>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600" kern="100">
                          <a:effectLst/>
                          <a:latin typeface="Times New Roman" panose="02020603050405020304" pitchFamily="18" charset="0"/>
                          <a:ea typeface="宋体" panose="02010600030101010101" pitchFamily="2" charset="-122"/>
                        </a:rPr>
                        <a:t>组</a:t>
                      </a:r>
                      <a:r>
                        <a:rPr lang="en-US" sz="1600" kern="100">
                          <a:effectLst/>
                          <a:latin typeface="Times New Roman" panose="02020603050405020304" pitchFamily="18" charset="0"/>
                          <a:ea typeface="宋体" panose="02010600030101010101" pitchFamily="2" charset="-122"/>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600" kern="100">
                          <a:effectLst/>
                          <a:latin typeface="Times New Roman" panose="02020603050405020304" pitchFamily="18" charset="0"/>
                          <a:ea typeface="宋体" panose="02010600030101010101" pitchFamily="2" charset="-122"/>
                        </a:rPr>
                        <a:t>组</a:t>
                      </a:r>
                      <a:r>
                        <a:rPr lang="en-US" sz="1600" kern="100">
                          <a:effectLst/>
                          <a:latin typeface="Times New Roman" panose="02020603050405020304" pitchFamily="18" charset="0"/>
                          <a:ea typeface="宋体" panose="02010600030101010101" pitchFamily="2" charset="-122"/>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600" kern="0">
                          <a:effectLst/>
                          <a:latin typeface="Times New Roman" panose="02020603050405020304" pitchFamily="18" charset="0"/>
                          <a:ea typeface="宋体" panose="02010600030101010101" pitchFamily="2" charset="-122"/>
                        </a:rPr>
                        <a:t>组</a:t>
                      </a:r>
                      <a:r>
                        <a:rPr lang="en-US" sz="1600" kern="0">
                          <a:effectLst/>
                          <a:latin typeface="Times New Roman" panose="02020603050405020304" pitchFamily="18" charset="0"/>
                          <a:ea typeface="宋体" panose="02010600030101010101" pitchFamily="2" charset="-122"/>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600" kern="0">
                          <a:effectLst/>
                          <a:latin typeface="Times New Roman" panose="02020603050405020304" pitchFamily="18" charset="0"/>
                          <a:ea typeface="宋体" panose="02010600030101010101" pitchFamily="2" charset="-122"/>
                        </a:rPr>
                        <a:t>组</a:t>
                      </a:r>
                      <a:r>
                        <a:rPr lang="en-US" sz="1600" kern="0">
                          <a:effectLst/>
                          <a:latin typeface="Times New Roman" panose="02020603050405020304" pitchFamily="18" charset="0"/>
                          <a:ea typeface="宋体" panose="02010600030101010101" pitchFamily="2" charset="-122"/>
                        </a:rPr>
                        <a:t>5</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7591708"/>
                  </a:ext>
                </a:extLst>
              </a:tr>
              <a:tr h="355817">
                <a:tc>
                  <a:txBody>
                    <a:bodyPr/>
                    <a:lstStyle/>
                    <a:p>
                      <a:pPr algn="ctr">
                        <a:lnSpc>
                          <a:spcPts val="1800"/>
                        </a:lnSpc>
                        <a:spcAft>
                          <a:spcPts val="0"/>
                        </a:spcAft>
                      </a:pPr>
                      <a:r>
                        <a:rPr lang="zh-CN" sz="1600" kern="100">
                          <a:effectLst/>
                          <a:latin typeface="Times New Roman" panose="02020603050405020304" pitchFamily="18" charset="0"/>
                          <a:ea typeface="宋体" panose="02010600030101010101" pitchFamily="2" charset="-122"/>
                        </a:rPr>
                        <a:t>图</a:t>
                      </a:r>
                      <a:r>
                        <a:rPr lang="en-US" sz="1600" kern="100">
                          <a:effectLst/>
                          <a:latin typeface="Times New Roman" panose="02020603050405020304" pitchFamily="18" charset="0"/>
                          <a:ea typeface="宋体" panose="02010600030101010101" pitchFamily="2" charset="-122"/>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35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75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100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600" kern="100">
                          <a:effectLst/>
                          <a:latin typeface="Times New Roman" panose="02020603050405020304" pitchFamily="18" charset="0"/>
                          <a:ea typeface="宋体" panose="02010600030101010101" pitchFamily="2" charset="-122"/>
                        </a:rPr>
                        <a:t>150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165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41835947"/>
                  </a:ext>
                </a:extLst>
              </a:tr>
              <a:tr h="355817">
                <a:tc>
                  <a:txBody>
                    <a:bodyPr/>
                    <a:lstStyle/>
                    <a:p>
                      <a:pPr algn="ctr">
                        <a:lnSpc>
                          <a:spcPts val="1800"/>
                        </a:lnSpc>
                        <a:spcAft>
                          <a:spcPts val="0"/>
                        </a:spcAft>
                      </a:pPr>
                      <a:r>
                        <a:rPr lang="zh-CN" sz="1600" kern="100">
                          <a:effectLst/>
                          <a:latin typeface="Times New Roman" panose="02020603050405020304" pitchFamily="18" charset="0"/>
                          <a:ea typeface="宋体" panose="02010600030101010101" pitchFamily="2" charset="-122"/>
                        </a:rPr>
                        <a:t>图</a:t>
                      </a:r>
                      <a:r>
                        <a:rPr lang="en-US" sz="1600" kern="100">
                          <a:effectLst/>
                          <a:latin typeface="Times New Roman" panose="02020603050405020304" pitchFamily="18" charset="0"/>
                          <a:ea typeface="宋体" panose="02010600030101010101" pitchFamily="2" charset="-122"/>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600" kern="100">
                          <a:effectLst/>
                          <a:latin typeface="Times New Roman" panose="02020603050405020304" pitchFamily="18" charset="0"/>
                          <a:ea typeface="宋体" panose="02010600030101010101" pitchFamily="2" charset="-122"/>
                        </a:rPr>
                        <a:t>140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600" kern="100">
                          <a:effectLst/>
                          <a:latin typeface="Times New Roman" panose="02020603050405020304" pitchFamily="18" charset="0"/>
                          <a:ea typeface="宋体" panose="02010600030101010101" pitchFamily="2" charset="-122"/>
                        </a:rPr>
                        <a:t>160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80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40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600" kern="100" dirty="0">
                          <a:effectLst/>
                          <a:latin typeface="Times New Roman" panose="02020603050405020304" pitchFamily="18" charset="0"/>
                          <a:ea typeface="宋体" panose="02010600030101010101" pitchFamily="2" charset="-122"/>
                        </a:rPr>
                        <a:t>95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261727"/>
                  </a:ext>
                </a:extLst>
              </a:tr>
            </a:tbl>
          </a:graphicData>
        </a:graphic>
      </p:graphicFrame>
      <p:sp>
        <p:nvSpPr>
          <p:cNvPr id="15" name="矩形 14">
            <a:extLst>
              <a:ext uri="{FF2B5EF4-FFF2-40B4-BE49-F238E27FC236}">
                <a16:creationId xmlns:a16="http://schemas.microsoft.com/office/drawing/2014/main" id="{C66A4039-E1D5-49A9-893F-10E783E996BC}"/>
              </a:ext>
            </a:extLst>
          </p:cNvPr>
          <p:cNvSpPr/>
          <p:nvPr/>
        </p:nvSpPr>
        <p:spPr>
          <a:xfrm>
            <a:off x="5512892" y="1777176"/>
            <a:ext cx="2088232"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分组配对</a:t>
            </a:r>
          </a:p>
        </p:txBody>
      </p:sp>
      <p:pic>
        <p:nvPicPr>
          <p:cNvPr id="17" name="图片 16">
            <a:extLst>
              <a:ext uri="{FF2B5EF4-FFF2-40B4-BE49-F238E27FC236}">
                <a16:creationId xmlns:a16="http://schemas.microsoft.com/office/drawing/2014/main" id="{DB16DDA7-A329-477C-A4B9-060DF2C129E2}"/>
              </a:ext>
            </a:extLst>
          </p:cNvPr>
          <p:cNvPicPr/>
          <p:nvPr/>
        </p:nvPicPr>
        <p:blipFill>
          <a:blip r:embed="rId3"/>
          <a:stretch>
            <a:fillRect/>
          </a:stretch>
        </p:blipFill>
        <p:spPr>
          <a:xfrm>
            <a:off x="6048127" y="4203161"/>
            <a:ext cx="6048672" cy="4960345"/>
          </a:xfrm>
          <a:prstGeom prst="rect">
            <a:avLst/>
          </a:prstGeom>
        </p:spPr>
      </p:pic>
      <p:pic>
        <p:nvPicPr>
          <p:cNvPr id="18" name="图片 17">
            <a:extLst>
              <a:ext uri="{FF2B5EF4-FFF2-40B4-BE49-F238E27FC236}">
                <a16:creationId xmlns:a16="http://schemas.microsoft.com/office/drawing/2014/main" id="{39F50F8D-FDC4-4A0A-9889-0769954550C2}"/>
              </a:ext>
            </a:extLst>
          </p:cNvPr>
          <p:cNvPicPr/>
          <p:nvPr/>
        </p:nvPicPr>
        <p:blipFill>
          <a:blip r:embed="rId4"/>
          <a:stretch>
            <a:fillRect/>
          </a:stretch>
        </p:blipFill>
        <p:spPr>
          <a:xfrm>
            <a:off x="791543" y="4260786"/>
            <a:ext cx="5256584" cy="4960345"/>
          </a:xfrm>
          <a:prstGeom prst="rect">
            <a:avLst/>
          </a:prstGeom>
        </p:spPr>
      </p:pic>
    </p:spTree>
    <p:extLst>
      <p:ext uri="{BB962C8B-B14F-4D97-AF65-F5344CB8AC3E}">
        <p14:creationId xmlns:p14="http://schemas.microsoft.com/office/powerpoint/2010/main" val="2933291755"/>
      </p:ext>
    </p:extLst>
  </p:cSld>
  <p:clrMapOvr>
    <a:masterClrMapping/>
  </p:clrMapOvr>
  <mc:AlternateContent xmlns:mc="http://schemas.openxmlformats.org/markup-compatibility/2006">
    <mc:Choice xmlns:p14="http://schemas.microsoft.com/office/powerpoint/2010/main" Requires="p14">
      <p:transition p14:dur="0" advTm="501"/>
    </mc:Choice>
    <mc:Fallback>
      <p:transition advTm="5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3.4</a:t>
            </a:r>
            <a:r>
              <a:rPr lang="zh-CN" altLang="en-US" dirty="0"/>
              <a:t> 间距相似性</a:t>
            </a:r>
          </a:p>
        </p:txBody>
      </p:sp>
      <p:sp>
        <p:nvSpPr>
          <p:cNvPr id="30" name="矩形 29">
            <a:extLst>
              <a:ext uri="{FF2B5EF4-FFF2-40B4-BE49-F238E27FC236}">
                <a16:creationId xmlns:a16="http://schemas.microsoft.com/office/drawing/2014/main" id="{2672B118-D2D7-40B7-8424-F6E4F94E711D}"/>
              </a:ext>
            </a:extLst>
          </p:cNvPr>
          <p:cNvSpPr/>
          <p:nvPr/>
        </p:nvSpPr>
        <p:spPr>
          <a:xfrm>
            <a:off x="2735759" y="1691779"/>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间距相似性</a:t>
            </a:r>
          </a:p>
        </p:txBody>
      </p:sp>
      <p:pic>
        <p:nvPicPr>
          <p:cNvPr id="8" name="图片 7">
            <a:extLst>
              <a:ext uri="{FF2B5EF4-FFF2-40B4-BE49-F238E27FC236}">
                <a16:creationId xmlns:a16="http://schemas.microsoft.com/office/drawing/2014/main" id="{18122F5F-E1C9-4F90-9275-01E6A841FE8C}"/>
              </a:ext>
            </a:extLst>
          </p:cNvPr>
          <p:cNvPicPr>
            <a:picLocks noChangeAspect="1"/>
          </p:cNvPicPr>
          <p:nvPr/>
        </p:nvPicPr>
        <p:blipFill rotWithShape="1">
          <a:blip r:embed="rId3"/>
          <a:srcRect t="4793" b="3520"/>
          <a:stretch/>
        </p:blipFill>
        <p:spPr>
          <a:xfrm>
            <a:off x="1042995" y="4743741"/>
            <a:ext cx="5503164" cy="4445660"/>
          </a:xfrm>
          <a:prstGeom prst="rect">
            <a:avLst/>
          </a:prstGeom>
        </p:spPr>
      </p:pic>
      <p:sp>
        <p:nvSpPr>
          <p:cNvPr id="15" name="矩形 14">
            <a:extLst>
              <a:ext uri="{FF2B5EF4-FFF2-40B4-BE49-F238E27FC236}">
                <a16:creationId xmlns:a16="http://schemas.microsoft.com/office/drawing/2014/main" id="{75A05BF1-27D7-44B2-A90E-86C8C91988C9}"/>
              </a:ext>
            </a:extLst>
          </p:cNvPr>
          <p:cNvSpPr/>
          <p:nvPr/>
        </p:nvSpPr>
        <p:spPr>
          <a:xfrm>
            <a:off x="6711439" y="2771899"/>
            <a:ext cx="5754258" cy="4401205"/>
          </a:xfrm>
          <a:prstGeom prst="rect">
            <a:avLst/>
          </a:prstGeom>
        </p:spPr>
        <p:txBody>
          <a:bodyPr wrap="square">
            <a:spAutoFit/>
          </a:bodyPr>
          <a:lstStyle/>
          <a:p>
            <a:r>
              <a:rPr lang="zh-CN" altLang="en-US" sz="2800" b="1" dirty="0"/>
              <a:t>步骤</a:t>
            </a:r>
            <a:r>
              <a:rPr lang="en-US" altLang="zh-CN" sz="2800" b="1" dirty="0"/>
              <a:t>1.</a:t>
            </a:r>
          </a:p>
          <a:p>
            <a:r>
              <a:rPr lang="zh-CN" altLang="en-US" sz="2800" dirty="0"/>
              <a:t>确定两种节理裂隙轨迹图之间分组的一一对应关系</a:t>
            </a:r>
            <a:endParaRPr lang="en-US" altLang="zh-CN" sz="2800" dirty="0"/>
          </a:p>
          <a:p>
            <a:endParaRPr lang="en-US" altLang="zh-CN" sz="2800" dirty="0"/>
          </a:p>
          <a:p>
            <a:r>
              <a:rPr lang="zh-CN" altLang="en-US" sz="2800" b="1" dirty="0">
                <a:solidFill>
                  <a:schemeClr val="tx1"/>
                </a:solidFill>
              </a:rPr>
              <a:t>步骤</a:t>
            </a:r>
            <a:r>
              <a:rPr lang="en-US" altLang="zh-CN" sz="2800" b="1" dirty="0">
                <a:solidFill>
                  <a:schemeClr val="tx1"/>
                </a:solidFill>
              </a:rPr>
              <a:t>2.</a:t>
            </a:r>
          </a:p>
          <a:p>
            <a:r>
              <a:rPr lang="zh-CN" altLang="en-US" sz="2800" dirty="0">
                <a:solidFill>
                  <a:schemeClr val="tx1"/>
                </a:solidFill>
              </a:rPr>
              <a:t>对于每组对应的节理裂隙进行分别比较</a:t>
            </a:r>
            <a:endParaRPr lang="en-US" altLang="zh-CN" sz="2800" dirty="0">
              <a:solidFill>
                <a:schemeClr val="tx1"/>
              </a:solidFill>
            </a:endParaRPr>
          </a:p>
          <a:p>
            <a:endParaRPr lang="en-US" altLang="zh-CN" sz="2800" dirty="0">
              <a:solidFill>
                <a:schemeClr val="tx1"/>
              </a:solidFill>
            </a:endParaRPr>
          </a:p>
          <a:p>
            <a:r>
              <a:rPr lang="zh-CN" altLang="en-US" sz="2800" b="1" dirty="0"/>
              <a:t>步骤</a:t>
            </a:r>
            <a:r>
              <a:rPr lang="en-US" altLang="zh-CN" sz="2800" b="1" dirty="0"/>
              <a:t>3.</a:t>
            </a:r>
          </a:p>
          <a:p>
            <a:r>
              <a:rPr lang="zh-CN" altLang="en-US" sz="2800" dirty="0"/>
              <a:t>得到最终的总体间距相似性</a:t>
            </a:r>
            <a:endParaRPr lang="zh-CN" altLang="en-US" sz="2800" dirty="0">
              <a:solidFill>
                <a:schemeClr val="tx1"/>
              </a:solidFill>
            </a:endParaRPr>
          </a:p>
        </p:txBody>
      </p:sp>
      <p:pic>
        <p:nvPicPr>
          <p:cNvPr id="10" name="图片 9">
            <a:extLst>
              <a:ext uri="{FF2B5EF4-FFF2-40B4-BE49-F238E27FC236}">
                <a16:creationId xmlns:a16="http://schemas.microsoft.com/office/drawing/2014/main" id="{EBB0A576-232D-4E9F-9DE5-A66E10898A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74577" y="2173819"/>
            <a:ext cx="2520000" cy="2520000"/>
          </a:xfrm>
          <a:prstGeom prst="rect">
            <a:avLst/>
          </a:prstGeom>
          <a:noFill/>
          <a:ln>
            <a:noFill/>
          </a:ln>
        </p:spPr>
      </p:pic>
      <p:pic>
        <p:nvPicPr>
          <p:cNvPr id="11" name="图片 10">
            <a:extLst>
              <a:ext uri="{FF2B5EF4-FFF2-40B4-BE49-F238E27FC236}">
                <a16:creationId xmlns:a16="http://schemas.microsoft.com/office/drawing/2014/main" id="{F83C37D8-C502-4883-8E70-FB781B1177C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19126" y="2173819"/>
            <a:ext cx="2520000" cy="2520000"/>
          </a:xfrm>
          <a:prstGeom prst="rect">
            <a:avLst/>
          </a:prstGeom>
          <a:noFill/>
          <a:ln>
            <a:noFill/>
          </a:ln>
        </p:spPr>
      </p:pic>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6726737A-39B9-431C-BE2A-3951AFC63AEC}"/>
                  </a:ext>
                </a:extLst>
              </p:cNvPr>
              <p:cNvSpPr/>
              <p:nvPr/>
            </p:nvSpPr>
            <p:spPr>
              <a:xfrm>
                <a:off x="7488287" y="7452419"/>
                <a:ext cx="4042902" cy="10945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2400">
                          <a:latin typeface="Cambria Math" panose="02040503050406030204" pitchFamily="18" charset="0"/>
                        </a:rPr>
                        <m:t>S</m:t>
                      </m:r>
                      <m:r>
                        <m:rPr>
                          <m:sty m:val="p"/>
                        </m:rPr>
                        <a:rPr lang="zh-CN" altLang="en-US" sz="2400" i="0">
                          <a:latin typeface="Cambria Math" panose="02040503050406030204" pitchFamily="18" charset="0"/>
                        </a:rPr>
                        <m:t>SbG</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nary>
                            <m:naryPr>
                              <m:chr m:val="∑"/>
                              <m:limLoc m:val="undOvr"/>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𝑛</m:t>
                              </m:r>
                            </m:sup>
                            <m:e>
                              <m:func>
                                <m:funcPr>
                                  <m:ctrlPr>
                                    <a:rPr lang="zh-CN" altLang="en-US" sz="2400" i="1">
                                      <a:latin typeface="Cambria Math" panose="02040503050406030204" pitchFamily="18" charset="0"/>
                                    </a:rPr>
                                  </m:ctrlPr>
                                </m:funcPr>
                                <m:fName>
                                  <m:r>
                                    <m:rPr>
                                      <m:sty m:val="p"/>
                                    </m:rPr>
                                    <a:rPr lang="zh-CN" altLang="en-US" sz="2400" i="0">
                                      <a:latin typeface="Cambria Math" panose="02040503050406030204" pitchFamily="18" charset="0"/>
                                    </a:rPr>
                                    <m:t>min</m:t>
                                  </m:r>
                                </m:fName>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𝑆</m:t>
                                              </m:r>
                                            </m:e>
                                            <m:sub>
                                              <m:r>
                                                <a:rPr lang="zh-CN" altLang="en-US" sz="2400" i="0">
                                                  <a:latin typeface="Cambria Math" panose="02040503050406030204" pitchFamily="18" charset="0"/>
                                                </a:rPr>
                                                <m:t>1</m:t>
                                              </m:r>
                                              <m:r>
                                                <a:rPr lang="zh-CN" altLang="en-US" sz="2400" i="1">
                                                  <a:latin typeface="Cambria Math" panose="02040503050406030204" pitchFamily="18" charset="0"/>
                                                </a:rPr>
                                                <m:t>𝑖</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𝑆</m:t>
                                              </m:r>
                                            </m:e>
                                            <m:sub>
                                              <m:r>
                                                <a:rPr lang="zh-CN" altLang="en-US" sz="2400" i="0">
                                                  <a:latin typeface="Cambria Math" panose="02040503050406030204" pitchFamily="18" charset="0"/>
                                                </a:rPr>
                                                <m:t>2</m:t>
                                              </m:r>
                                              <m:r>
                                                <a:rPr lang="zh-CN" altLang="en-US" sz="2400" i="1">
                                                  <a:latin typeface="Cambria Math" panose="02040503050406030204" pitchFamily="18" charset="0"/>
                                                </a:rPr>
                                                <m:t>𝐶𝑖</m:t>
                                              </m:r>
                                            </m:sub>
                                          </m:sSub>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𝑆</m:t>
                                              </m:r>
                                            </m:e>
                                            <m:sub>
                                              <m:r>
                                                <a:rPr lang="zh-CN" altLang="en-US" sz="2400" i="0">
                                                  <a:latin typeface="Cambria Math" panose="02040503050406030204" pitchFamily="18" charset="0"/>
                                                </a:rPr>
                                                <m:t>2</m:t>
                                              </m:r>
                                              <m:r>
                                                <a:rPr lang="zh-CN" altLang="en-US" sz="2400" i="1">
                                                  <a:latin typeface="Cambria Math" panose="02040503050406030204" pitchFamily="18" charset="0"/>
                                                </a:rPr>
                                                <m:t>𝐶𝑖</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𝑆</m:t>
                                              </m:r>
                                            </m:e>
                                            <m:sub>
                                              <m:r>
                                                <a:rPr lang="zh-CN" altLang="en-US" sz="2400" i="0">
                                                  <a:latin typeface="Cambria Math" panose="02040503050406030204" pitchFamily="18" charset="0"/>
                                                </a:rPr>
                                                <m:t>1</m:t>
                                              </m:r>
                                              <m:r>
                                                <a:rPr lang="zh-CN" altLang="en-US" sz="2400" i="1">
                                                  <a:latin typeface="Cambria Math" panose="02040503050406030204" pitchFamily="18" charset="0"/>
                                                </a:rPr>
                                                <m:t>𝑖</m:t>
                                              </m:r>
                                            </m:sub>
                                          </m:sSub>
                                        </m:den>
                                      </m:f>
                                    </m:e>
                                  </m:d>
                                </m:e>
                              </m:func>
                            </m:e>
                          </m:nary>
                        </m:num>
                        <m:den>
                          <m:r>
                            <a:rPr lang="zh-CN" altLang="en-US" sz="2400" i="1">
                              <a:latin typeface="Cambria Math" panose="02040503050406030204" pitchFamily="18" charset="0"/>
                            </a:rPr>
                            <m:t>𝑛</m:t>
                          </m:r>
                        </m:den>
                      </m:f>
                    </m:oMath>
                  </m:oMathPara>
                </a14:m>
                <a:endParaRPr lang="zh-CN" altLang="en-US" sz="2400" dirty="0"/>
              </a:p>
            </p:txBody>
          </p:sp>
        </mc:Choice>
        <mc:Fallback>
          <p:sp>
            <p:nvSpPr>
              <p:cNvPr id="2" name="矩形 1">
                <a:extLst>
                  <a:ext uri="{FF2B5EF4-FFF2-40B4-BE49-F238E27FC236}">
                    <a16:creationId xmlns:a16="http://schemas.microsoft.com/office/drawing/2014/main" id="{6726737A-39B9-431C-BE2A-3951AFC63AEC}"/>
                  </a:ext>
                </a:extLst>
              </p:cNvPr>
              <p:cNvSpPr>
                <a:spLocks noRot="1" noChangeAspect="1" noMove="1" noResize="1" noEditPoints="1" noAdjustHandles="1" noChangeArrowheads="1" noChangeShapeType="1" noTextEdit="1"/>
              </p:cNvSpPr>
              <p:nvPr/>
            </p:nvSpPr>
            <p:spPr>
              <a:xfrm>
                <a:off x="7488287" y="7452419"/>
                <a:ext cx="4042902" cy="109459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9014355"/>
      </p:ext>
    </p:extLst>
  </p:cSld>
  <p:clrMapOvr>
    <a:masterClrMapping/>
  </p:clrMapOvr>
  <mc:AlternateContent xmlns:mc="http://schemas.openxmlformats.org/markup-compatibility/2006">
    <mc:Choice xmlns:p14="http://schemas.microsoft.com/office/powerpoint/2010/main" Requires="p14">
      <p:transition p14:dur="0" advTm="50"/>
    </mc:Choice>
    <mc:Fallback>
      <p:transition advTm="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3.5</a:t>
            </a:r>
            <a:r>
              <a:rPr lang="zh-CN" altLang="en-US" dirty="0"/>
              <a:t> 位置相似性</a:t>
            </a:r>
          </a:p>
        </p:txBody>
      </p:sp>
      <p:pic>
        <p:nvPicPr>
          <p:cNvPr id="20" name="图片 19">
            <a:extLst>
              <a:ext uri="{FF2B5EF4-FFF2-40B4-BE49-F238E27FC236}">
                <a16:creationId xmlns:a16="http://schemas.microsoft.com/office/drawing/2014/main" id="{40BEEF51-4FCF-4AED-A4CF-41338DD31910}"/>
              </a:ext>
            </a:extLst>
          </p:cNvPr>
          <p:cNvPicPr/>
          <p:nvPr/>
        </p:nvPicPr>
        <p:blipFill>
          <a:blip r:embed="rId3">
            <a:extLst>
              <a:ext uri="{28A0092B-C50C-407E-A947-70E740481C1C}">
                <a14:useLocalDpi xmlns:a14="http://schemas.microsoft.com/office/drawing/2010/main" val="0"/>
              </a:ext>
            </a:extLst>
          </a:blip>
          <a:srcRect l="3633" t="10899" r="3645" b="5238"/>
          <a:stretch>
            <a:fillRect/>
          </a:stretch>
        </p:blipFill>
        <p:spPr bwMode="auto">
          <a:xfrm>
            <a:off x="503511" y="1900396"/>
            <a:ext cx="6264696" cy="7148225"/>
          </a:xfrm>
          <a:prstGeom prst="rect">
            <a:avLst/>
          </a:prstGeom>
          <a:noFill/>
          <a:ln>
            <a:noFill/>
          </a:ln>
        </p:spPr>
      </p:pic>
      <p:pic>
        <p:nvPicPr>
          <p:cNvPr id="24" name="图片 23">
            <a:extLst>
              <a:ext uri="{FF2B5EF4-FFF2-40B4-BE49-F238E27FC236}">
                <a16:creationId xmlns:a16="http://schemas.microsoft.com/office/drawing/2014/main" id="{E5E8AE37-E4AA-4435-A0EE-0D02E1162A50}"/>
              </a:ext>
            </a:extLst>
          </p:cNvPr>
          <p:cNvPicPr/>
          <p:nvPr/>
        </p:nvPicPr>
        <p:blipFill rotWithShape="1">
          <a:blip r:embed="rId4">
            <a:extLst>
              <a:ext uri="{28A0092B-C50C-407E-A947-70E740481C1C}">
                <a14:useLocalDpi xmlns:a14="http://schemas.microsoft.com/office/drawing/2010/main" val="0"/>
              </a:ext>
            </a:extLst>
          </a:blip>
          <a:srcRect t="5334"/>
          <a:stretch/>
        </p:blipFill>
        <p:spPr bwMode="auto">
          <a:xfrm>
            <a:off x="6840215" y="1979811"/>
            <a:ext cx="5482211" cy="2556004"/>
          </a:xfrm>
          <a:prstGeom prst="rect">
            <a:avLst/>
          </a:prstGeom>
          <a:noFill/>
          <a:ln>
            <a:noFill/>
          </a:ln>
        </p:spPr>
      </p:pic>
      <p:pic>
        <p:nvPicPr>
          <p:cNvPr id="29" name="图片 28">
            <a:extLst>
              <a:ext uri="{FF2B5EF4-FFF2-40B4-BE49-F238E27FC236}">
                <a16:creationId xmlns:a16="http://schemas.microsoft.com/office/drawing/2014/main" id="{80226F13-6E9A-4130-AEEE-79C6F3F81791}"/>
              </a:ext>
            </a:extLst>
          </p:cNvPr>
          <p:cNvPicPr/>
          <p:nvPr/>
        </p:nvPicPr>
        <p:blipFill rotWithShape="1">
          <a:blip r:embed="rId5">
            <a:extLst>
              <a:ext uri="{28A0092B-C50C-407E-A947-70E740481C1C}">
                <a14:useLocalDpi xmlns:a14="http://schemas.microsoft.com/office/drawing/2010/main" val="0"/>
              </a:ext>
            </a:extLst>
          </a:blip>
          <a:srcRect t="4217" b="-3"/>
          <a:stretch/>
        </p:blipFill>
        <p:spPr bwMode="auto">
          <a:xfrm>
            <a:off x="7474441" y="5148163"/>
            <a:ext cx="4197350" cy="4066056"/>
          </a:xfrm>
          <a:prstGeom prst="rect">
            <a:avLst/>
          </a:prstGeom>
          <a:noFill/>
          <a:ln>
            <a:noFill/>
          </a:ln>
          <a:extLst>
            <a:ext uri="{53640926-AAD7-44D8-BBD7-CCE9431645EC}">
              <a14:shadowObscured xmlns:a14="http://schemas.microsoft.com/office/drawing/2010/main"/>
            </a:ext>
          </a:extLst>
        </p:spPr>
      </p:pic>
      <p:sp>
        <p:nvSpPr>
          <p:cNvPr id="30" name="矩形 29">
            <a:extLst>
              <a:ext uri="{FF2B5EF4-FFF2-40B4-BE49-F238E27FC236}">
                <a16:creationId xmlns:a16="http://schemas.microsoft.com/office/drawing/2014/main" id="{A5C4BFA5-D625-49D6-B246-31E3381B017A}"/>
              </a:ext>
            </a:extLst>
          </p:cNvPr>
          <p:cNvSpPr/>
          <p:nvPr/>
        </p:nvSpPr>
        <p:spPr>
          <a:xfrm>
            <a:off x="8089854" y="4739525"/>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分组位置相似性</a:t>
            </a:r>
          </a:p>
        </p:txBody>
      </p:sp>
      <p:sp>
        <p:nvSpPr>
          <p:cNvPr id="31" name="矩形 30">
            <a:extLst>
              <a:ext uri="{FF2B5EF4-FFF2-40B4-BE49-F238E27FC236}">
                <a16:creationId xmlns:a16="http://schemas.microsoft.com/office/drawing/2014/main" id="{16CA1042-5673-44EC-84AE-5B725C5235A9}"/>
              </a:ext>
            </a:extLst>
          </p:cNvPr>
          <p:cNvSpPr/>
          <p:nvPr/>
        </p:nvSpPr>
        <p:spPr>
          <a:xfrm>
            <a:off x="8089853" y="1588336"/>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总体位置相似性</a:t>
            </a:r>
          </a:p>
        </p:txBody>
      </p:sp>
    </p:spTree>
    <p:extLst>
      <p:ext uri="{BB962C8B-B14F-4D97-AF65-F5344CB8AC3E}">
        <p14:creationId xmlns:p14="http://schemas.microsoft.com/office/powerpoint/2010/main" val="758084482"/>
      </p:ext>
    </p:extLst>
  </p:cSld>
  <p:clrMapOvr>
    <a:masterClrMapping/>
  </p:clrMapOvr>
  <mc:AlternateContent xmlns:mc="http://schemas.openxmlformats.org/markup-compatibility/2006">
    <mc:Choice xmlns:p14="http://schemas.microsoft.com/office/powerpoint/2010/main" Requires="p14">
      <p:transition p14:dur="0" advTm="525"/>
    </mc:Choice>
    <mc:Fallback>
      <p:transition advTm="5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3.5</a:t>
            </a:r>
            <a:r>
              <a:rPr lang="zh-CN" altLang="en-US" dirty="0"/>
              <a:t> 位置相似性</a:t>
            </a:r>
          </a:p>
        </p:txBody>
      </p:sp>
      <p:pic>
        <p:nvPicPr>
          <p:cNvPr id="20" name="图片 19">
            <a:extLst>
              <a:ext uri="{FF2B5EF4-FFF2-40B4-BE49-F238E27FC236}">
                <a16:creationId xmlns:a16="http://schemas.microsoft.com/office/drawing/2014/main" id="{40BEEF51-4FCF-4AED-A4CF-41338DD31910}"/>
              </a:ext>
            </a:extLst>
          </p:cNvPr>
          <p:cNvPicPr/>
          <p:nvPr/>
        </p:nvPicPr>
        <p:blipFill>
          <a:blip r:embed="rId3">
            <a:extLst>
              <a:ext uri="{28A0092B-C50C-407E-A947-70E740481C1C}">
                <a14:useLocalDpi xmlns:a14="http://schemas.microsoft.com/office/drawing/2010/main" val="0"/>
              </a:ext>
            </a:extLst>
          </a:blip>
          <a:srcRect l="3633" t="10899" r="3645" b="5238"/>
          <a:stretch>
            <a:fillRect/>
          </a:stretch>
        </p:blipFill>
        <p:spPr bwMode="auto">
          <a:xfrm>
            <a:off x="503511" y="1900396"/>
            <a:ext cx="6264696" cy="7148225"/>
          </a:xfrm>
          <a:prstGeom prst="rect">
            <a:avLst/>
          </a:prstGeom>
          <a:noFill/>
          <a:ln>
            <a:noFill/>
          </a:ln>
        </p:spPr>
      </p:pic>
      <p:pic>
        <p:nvPicPr>
          <p:cNvPr id="24" name="图片 23">
            <a:extLst>
              <a:ext uri="{FF2B5EF4-FFF2-40B4-BE49-F238E27FC236}">
                <a16:creationId xmlns:a16="http://schemas.microsoft.com/office/drawing/2014/main" id="{E5E8AE37-E4AA-4435-A0EE-0D02E1162A50}"/>
              </a:ext>
            </a:extLst>
          </p:cNvPr>
          <p:cNvPicPr/>
          <p:nvPr/>
        </p:nvPicPr>
        <p:blipFill rotWithShape="1">
          <a:blip r:embed="rId4">
            <a:extLst>
              <a:ext uri="{28A0092B-C50C-407E-A947-70E740481C1C}">
                <a14:useLocalDpi xmlns:a14="http://schemas.microsoft.com/office/drawing/2010/main" val="0"/>
              </a:ext>
            </a:extLst>
          </a:blip>
          <a:srcRect t="5334"/>
          <a:stretch/>
        </p:blipFill>
        <p:spPr bwMode="auto">
          <a:xfrm>
            <a:off x="6840215" y="1979811"/>
            <a:ext cx="5482211" cy="2556004"/>
          </a:xfrm>
          <a:prstGeom prst="rect">
            <a:avLst/>
          </a:prstGeom>
          <a:noFill/>
          <a:ln>
            <a:noFill/>
          </a:ln>
        </p:spPr>
      </p:pic>
      <p:pic>
        <p:nvPicPr>
          <p:cNvPr id="29" name="图片 28">
            <a:extLst>
              <a:ext uri="{FF2B5EF4-FFF2-40B4-BE49-F238E27FC236}">
                <a16:creationId xmlns:a16="http://schemas.microsoft.com/office/drawing/2014/main" id="{80226F13-6E9A-4130-AEEE-79C6F3F81791}"/>
              </a:ext>
            </a:extLst>
          </p:cNvPr>
          <p:cNvPicPr/>
          <p:nvPr/>
        </p:nvPicPr>
        <p:blipFill rotWithShape="1">
          <a:blip r:embed="rId5">
            <a:extLst>
              <a:ext uri="{28A0092B-C50C-407E-A947-70E740481C1C}">
                <a14:useLocalDpi xmlns:a14="http://schemas.microsoft.com/office/drawing/2010/main" val="0"/>
              </a:ext>
            </a:extLst>
          </a:blip>
          <a:srcRect t="4217" b="-3"/>
          <a:stretch/>
        </p:blipFill>
        <p:spPr bwMode="auto">
          <a:xfrm>
            <a:off x="7474441" y="5148163"/>
            <a:ext cx="4197350" cy="4066056"/>
          </a:xfrm>
          <a:prstGeom prst="rect">
            <a:avLst/>
          </a:prstGeom>
          <a:noFill/>
          <a:ln>
            <a:noFill/>
          </a:ln>
          <a:extLst>
            <a:ext uri="{53640926-AAD7-44D8-BBD7-CCE9431645EC}">
              <a14:shadowObscured xmlns:a14="http://schemas.microsoft.com/office/drawing/2010/main"/>
            </a:ext>
          </a:extLst>
        </p:spPr>
      </p:pic>
      <p:sp>
        <p:nvSpPr>
          <p:cNvPr id="30" name="矩形 29">
            <a:extLst>
              <a:ext uri="{FF2B5EF4-FFF2-40B4-BE49-F238E27FC236}">
                <a16:creationId xmlns:a16="http://schemas.microsoft.com/office/drawing/2014/main" id="{A5C4BFA5-D625-49D6-B246-31E3381B017A}"/>
              </a:ext>
            </a:extLst>
          </p:cNvPr>
          <p:cNvSpPr/>
          <p:nvPr/>
        </p:nvSpPr>
        <p:spPr>
          <a:xfrm>
            <a:off x="8089854" y="4739525"/>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分组位置相似性</a:t>
            </a:r>
          </a:p>
        </p:txBody>
      </p:sp>
      <p:sp>
        <p:nvSpPr>
          <p:cNvPr id="31" name="矩形 30">
            <a:extLst>
              <a:ext uri="{FF2B5EF4-FFF2-40B4-BE49-F238E27FC236}">
                <a16:creationId xmlns:a16="http://schemas.microsoft.com/office/drawing/2014/main" id="{16CA1042-5673-44EC-84AE-5B725C5235A9}"/>
              </a:ext>
            </a:extLst>
          </p:cNvPr>
          <p:cNvSpPr/>
          <p:nvPr/>
        </p:nvSpPr>
        <p:spPr>
          <a:xfrm>
            <a:off x="8089853" y="1588336"/>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总体位置相似性</a:t>
            </a:r>
          </a:p>
        </p:txBody>
      </p:sp>
    </p:spTree>
    <p:extLst>
      <p:ext uri="{BB962C8B-B14F-4D97-AF65-F5344CB8AC3E}">
        <p14:creationId xmlns:p14="http://schemas.microsoft.com/office/powerpoint/2010/main" val="4207099084"/>
      </p:ext>
    </p:extLst>
  </p:cSld>
  <p:clrMapOvr>
    <a:masterClrMapping/>
  </p:clrMapOvr>
  <mc:AlternateContent xmlns:mc="http://schemas.openxmlformats.org/markup-compatibility/2006">
    <mc:Choice xmlns:p14="http://schemas.microsoft.com/office/powerpoint/2010/main" Requires="p14">
      <p:transition p14:dur="0" advTm="156"/>
    </mc:Choice>
    <mc:Fallback>
      <p:transition advTm="1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3.6</a:t>
            </a:r>
            <a:r>
              <a:rPr lang="zh-CN" altLang="en-US" dirty="0"/>
              <a:t> 密度相似性</a:t>
            </a:r>
          </a:p>
        </p:txBody>
      </p:sp>
      <p:sp>
        <p:nvSpPr>
          <p:cNvPr id="30" name="矩形 29">
            <a:extLst>
              <a:ext uri="{FF2B5EF4-FFF2-40B4-BE49-F238E27FC236}">
                <a16:creationId xmlns:a16="http://schemas.microsoft.com/office/drawing/2014/main" id="{A5C4BFA5-D625-49D6-B246-31E3381B017A}"/>
              </a:ext>
            </a:extLst>
          </p:cNvPr>
          <p:cNvSpPr/>
          <p:nvPr/>
        </p:nvSpPr>
        <p:spPr>
          <a:xfrm>
            <a:off x="7992343" y="4655812"/>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分组位置相似性</a:t>
            </a:r>
          </a:p>
        </p:txBody>
      </p:sp>
      <p:sp>
        <p:nvSpPr>
          <p:cNvPr id="31" name="矩形 30">
            <a:extLst>
              <a:ext uri="{FF2B5EF4-FFF2-40B4-BE49-F238E27FC236}">
                <a16:creationId xmlns:a16="http://schemas.microsoft.com/office/drawing/2014/main" id="{16CA1042-5673-44EC-84AE-5B725C5235A9}"/>
              </a:ext>
            </a:extLst>
          </p:cNvPr>
          <p:cNvSpPr/>
          <p:nvPr/>
        </p:nvSpPr>
        <p:spPr>
          <a:xfrm>
            <a:off x="8089853" y="1588336"/>
            <a:ext cx="3581937" cy="408638"/>
          </a:xfrm>
          <a:prstGeom prst="rect">
            <a:avLst/>
          </a:prstGeom>
        </p:spPr>
        <p:txBody>
          <a:bodyPr wrap="square">
            <a:spAutoFit/>
          </a:bodyPr>
          <a:lstStyle/>
          <a:p>
            <a:pPr marL="342900" indent="-342900">
              <a:lnSpc>
                <a:spcPts val="2400"/>
              </a:lnSpc>
              <a:buFont typeface="Wingdings" panose="05000000000000000000" pitchFamily="2" charset="2"/>
              <a:buChar char="p"/>
            </a:pPr>
            <a:r>
              <a:rPr lang="zh-CN" altLang="en-US" sz="2800" b="1"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总体密度相似性</a:t>
            </a:r>
          </a:p>
        </p:txBody>
      </p:sp>
      <p:pic>
        <p:nvPicPr>
          <p:cNvPr id="8" name="图片 7">
            <a:extLst>
              <a:ext uri="{FF2B5EF4-FFF2-40B4-BE49-F238E27FC236}">
                <a16:creationId xmlns:a16="http://schemas.microsoft.com/office/drawing/2014/main" id="{D105CE4F-9FF0-4CD0-A943-86A878406415}"/>
              </a:ext>
            </a:extLst>
          </p:cNvPr>
          <p:cNvPicPr/>
          <p:nvPr/>
        </p:nvPicPr>
        <p:blipFill>
          <a:blip r:embed="rId3">
            <a:extLst>
              <a:ext uri="{28A0092B-C50C-407E-A947-70E740481C1C}">
                <a14:useLocalDpi xmlns:a14="http://schemas.microsoft.com/office/drawing/2010/main" val="0"/>
              </a:ext>
            </a:extLst>
          </a:blip>
          <a:srcRect l="5319" t="12340" r="6923" b="7121"/>
          <a:stretch>
            <a:fillRect/>
          </a:stretch>
        </p:blipFill>
        <p:spPr bwMode="auto">
          <a:xfrm>
            <a:off x="451652" y="1923699"/>
            <a:ext cx="5698235" cy="7263373"/>
          </a:xfrm>
          <a:prstGeom prst="rect">
            <a:avLst/>
          </a:prstGeom>
          <a:noFill/>
          <a:ln>
            <a:noFill/>
          </a:ln>
        </p:spPr>
      </p:pic>
      <p:pic>
        <p:nvPicPr>
          <p:cNvPr id="9" name="图片 8">
            <a:extLst>
              <a:ext uri="{FF2B5EF4-FFF2-40B4-BE49-F238E27FC236}">
                <a16:creationId xmlns:a16="http://schemas.microsoft.com/office/drawing/2014/main" id="{6C8FBDEB-1E6E-4424-82F4-3ED99C92F9A9}"/>
              </a:ext>
            </a:extLst>
          </p:cNvPr>
          <p:cNvPicPr/>
          <p:nvPr/>
        </p:nvPicPr>
        <p:blipFill rotWithShape="1">
          <a:blip r:embed="rId4">
            <a:extLst>
              <a:ext uri="{28A0092B-C50C-407E-A947-70E740481C1C}">
                <a14:useLocalDpi xmlns:a14="http://schemas.microsoft.com/office/drawing/2010/main" val="0"/>
              </a:ext>
            </a:extLst>
          </a:blip>
          <a:srcRect l="10203" t="17999" r="9071" b="18703"/>
          <a:stretch/>
        </p:blipFill>
        <p:spPr bwMode="auto">
          <a:xfrm>
            <a:off x="7214371" y="5012643"/>
            <a:ext cx="4856438" cy="1967362"/>
          </a:xfrm>
          <a:prstGeom prst="rect">
            <a:avLst/>
          </a:prstGeom>
          <a:noFill/>
          <a:ln>
            <a:noFill/>
          </a:ln>
        </p:spPr>
      </p:pic>
      <p:pic>
        <p:nvPicPr>
          <p:cNvPr id="11" name="图片 10">
            <a:extLst>
              <a:ext uri="{FF2B5EF4-FFF2-40B4-BE49-F238E27FC236}">
                <a16:creationId xmlns:a16="http://schemas.microsoft.com/office/drawing/2014/main" id="{4DD90336-9870-488E-A0AD-E25CBB5C59E7}"/>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5484" r="266" b="9123"/>
          <a:stretch>
            <a:fillRect/>
          </a:stretch>
        </p:blipFill>
        <p:spPr bwMode="auto">
          <a:xfrm>
            <a:off x="6830493" y="1973827"/>
            <a:ext cx="5624194" cy="258701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6550B604-4643-47F3-AEA0-BDFDBC4D70ED}"/>
              </a:ext>
            </a:extLst>
          </p:cNvPr>
          <p:cNvPicPr/>
          <p:nvPr/>
        </p:nvPicPr>
        <p:blipFill>
          <a:blip r:embed="rId6">
            <a:extLst>
              <a:ext uri="{28A0092B-C50C-407E-A947-70E740481C1C}">
                <a14:useLocalDpi xmlns:a14="http://schemas.microsoft.com/office/drawing/2010/main" val="0"/>
              </a:ext>
            </a:extLst>
          </a:blip>
          <a:srcRect l="8488" t="15232" r="8350" b="17838"/>
          <a:stretch>
            <a:fillRect/>
          </a:stretch>
        </p:blipFill>
        <p:spPr bwMode="auto">
          <a:xfrm>
            <a:off x="7082229" y="6935368"/>
            <a:ext cx="5014570" cy="2101227"/>
          </a:xfrm>
          <a:prstGeom prst="rect">
            <a:avLst/>
          </a:prstGeom>
          <a:noFill/>
          <a:ln>
            <a:noFill/>
          </a:ln>
        </p:spPr>
      </p:pic>
    </p:spTree>
    <p:extLst>
      <p:ext uri="{BB962C8B-B14F-4D97-AF65-F5344CB8AC3E}">
        <p14:creationId xmlns:p14="http://schemas.microsoft.com/office/powerpoint/2010/main" val="1954464456"/>
      </p:ext>
    </p:extLst>
  </p:cSld>
  <p:clrMapOvr>
    <a:masterClrMapping/>
  </p:clrMapOvr>
  <mc:AlternateContent xmlns:mc="http://schemas.openxmlformats.org/markup-compatibility/2006">
    <mc:Choice xmlns:p14="http://schemas.microsoft.com/office/powerpoint/2010/main" Requires="p14">
      <p:transition p14:dur="0" advTm="6492"/>
    </mc:Choice>
    <mc:Fallback>
      <p:transition advTm="64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4736773" y="3312293"/>
            <a:ext cx="8223578" cy="3852094"/>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kern="0">
              <a:solidFill>
                <a:srgbClr val="024C89"/>
              </a:solidFill>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4736773" y="2162224"/>
            <a:ext cx="72849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000" b="1" dirty="0">
                <a:solidFill>
                  <a:srgbClr val="024C89"/>
                </a:solidFill>
                <a:latin typeface="微软雅黑" pitchFamily="34" charset="-122"/>
                <a:ea typeface="微软雅黑" pitchFamily="34" charset="-122"/>
              </a:rPr>
              <a:t>四、案例应用及敏感性分析</a:t>
            </a: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5349147" y="4480064"/>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sz="2000" kern="0">
              <a:solidFill>
                <a:srgbClr val="FFFFFF"/>
              </a:solidFill>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697557" y="3402923"/>
            <a:ext cx="3626790" cy="3631789"/>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5996150" y="4207066"/>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蒙自</a:t>
            </a:r>
            <a:r>
              <a:rPr lang="en-US" altLang="zh-CN" sz="2800" dirty="0">
                <a:solidFill>
                  <a:srgbClr val="FFFFFF"/>
                </a:solidFill>
                <a:latin typeface="微软雅黑" pitchFamily="34" charset="-122"/>
                <a:ea typeface="微软雅黑" pitchFamily="34" charset="-122"/>
              </a:rPr>
              <a:t>-</a:t>
            </a:r>
            <a:r>
              <a:rPr lang="zh-CN" altLang="en-US" sz="2800" dirty="0">
                <a:solidFill>
                  <a:srgbClr val="FFFFFF"/>
                </a:solidFill>
                <a:latin typeface="微软雅黑" pitchFamily="34" charset="-122"/>
                <a:ea typeface="微软雅黑" pitchFamily="34" charset="-122"/>
              </a:rPr>
              <a:t>屏边高速公路隧道案例应用</a:t>
            </a:r>
          </a:p>
        </p:txBody>
      </p:sp>
      <p:sp>
        <p:nvSpPr>
          <p:cNvPr id="9" name="Oval 40">
            <a:extLst>
              <a:ext uri="{FF2B5EF4-FFF2-40B4-BE49-F238E27FC236}">
                <a16:creationId xmlns:a16="http://schemas.microsoft.com/office/drawing/2014/main" id="{AB023EDF-EBEA-4E40-9FAC-B5C0124AB510}"/>
              </a:ext>
            </a:extLst>
          </p:cNvPr>
          <p:cNvSpPr>
            <a:spLocks noChangeAspect="1" noChangeArrowheads="1"/>
          </p:cNvSpPr>
          <p:nvPr/>
        </p:nvSpPr>
        <p:spPr bwMode="auto">
          <a:xfrm>
            <a:off x="5349147" y="5027790"/>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sz="2000" kern="0">
              <a:solidFill>
                <a:srgbClr val="FFFFFF"/>
              </a:solidFill>
            </a:endParaRPr>
          </a:p>
        </p:txBody>
      </p:sp>
      <p:sp>
        <p:nvSpPr>
          <p:cNvPr id="18" name="Oval 40">
            <a:extLst>
              <a:ext uri="{FF2B5EF4-FFF2-40B4-BE49-F238E27FC236}">
                <a16:creationId xmlns:a16="http://schemas.microsoft.com/office/drawing/2014/main" id="{E89A8D01-FABF-A44E-86B5-77B75DDD0C33}"/>
              </a:ext>
            </a:extLst>
          </p:cNvPr>
          <p:cNvSpPr>
            <a:spLocks noChangeAspect="1" noChangeArrowheads="1"/>
          </p:cNvSpPr>
          <p:nvPr/>
        </p:nvSpPr>
        <p:spPr bwMode="auto">
          <a:xfrm>
            <a:off x="5349147" y="5604450"/>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sz="2000" kern="0">
              <a:solidFill>
                <a:srgbClr val="FFFFFF"/>
              </a:solidFill>
            </a:endParaRPr>
          </a:p>
        </p:txBody>
      </p:sp>
      <p:sp>
        <p:nvSpPr>
          <p:cNvPr id="19" name="TextBox 59">
            <a:extLst>
              <a:ext uri="{FF2B5EF4-FFF2-40B4-BE49-F238E27FC236}">
                <a16:creationId xmlns:a16="http://schemas.microsoft.com/office/drawing/2014/main" id="{2FA484DC-A76B-F647-8A62-1EF797E9D242}"/>
              </a:ext>
            </a:extLst>
          </p:cNvPr>
          <p:cNvSpPr txBox="1">
            <a:spLocks noChangeArrowheads="1"/>
          </p:cNvSpPr>
          <p:nvPr/>
        </p:nvSpPr>
        <p:spPr bwMode="auto">
          <a:xfrm>
            <a:off x="5996150" y="5389871"/>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敏感性分析</a:t>
            </a:r>
          </a:p>
        </p:txBody>
      </p:sp>
      <p:sp>
        <p:nvSpPr>
          <p:cNvPr id="20" name="TextBox 59">
            <a:extLst>
              <a:ext uri="{FF2B5EF4-FFF2-40B4-BE49-F238E27FC236}">
                <a16:creationId xmlns:a16="http://schemas.microsoft.com/office/drawing/2014/main" id="{202F357A-58F6-FF44-840C-D74FE3039C63}"/>
              </a:ext>
            </a:extLst>
          </p:cNvPr>
          <p:cNvSpPr txBox="1">
            <a:spLocks noChangeArrowheads="1"/>
          </p:cNvSpPr>
          <p:nvPr/>
        </p:nvSpPr>
        <p:spPr bwMode="auto">
          <a:xfrm>
            <a:off x="5962860" y="4788123"/>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昌河大坝案例应用</a:t>
            </a:r>
          </a:p>
        </p:txBody>
      </p:sp>
    </p:spTree>
    <p:extLst>
      <p:ext uri="{BB962C8B-B14F-4D97-AF65-F5344CB8AC3E}">
        <p14:creationId xmlns:p14="http://schemas.microsoft.com/office/powerpoint/2010/main" val="3323010268"/>
      </p:ext>
    </p:extLst>
  </p:cSld>
  <p:clrMapOvr>
    <a:masterClrMapping/>
  </p:clrMapOvr>
  <mc:AlternateContent xmlns:mc="http://schemas.openxmlformats.org/markup-compatibility/2006">
    <mc:Choice xmlns:p14="http://schemas.microsoft.com/office/powerpoint/2010/main" Requires="p14">
      <p:transition spd="slow" p14:dur="2000" advTm="133"/>
    </mc:Choice>
    <mc:Fallback>
      <p:transition spd="slow" advTm="1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a:xfrm>
            <a:off x="1250039" y="664235"/>
            <a:ext cx="10918767" cy="644713"/>
          </a:xfrm>
        </p:spPr>
        <p:txBody>
          <a:bodyPr/>
          <a:lstStyle/>
          <a:p>
            <a:r>
              <a:rPr lang="en-US" altLang="zh-CN" dirty="0"/>
              <a:t>4.1</a:t>
            </a:r>
            <a:r>
              <a:rPr lang="zh-CN" altLang="en-US" dirty="0"/>
              <a:t>蒙自</a:t>
            </a:r>
            <a:r>
              <a:rPr lang="en-US" altLang="zh-CN" dirty="0"/>
              <a:t>-</a:t>
            </a:r>
            <a:r>
              <a:rPr lang="zh-CN" altLang="en-US" dirty="0"/>
              <a:t>屏边高速公路隧道案例应用</a:t>
            </a:r>
          </a:p>
          <a:p>
            <a:endParaRPr lang="zh-CN" altLang="en-US" dirty="0"/>
          </a:p>
          <a:p>
            <a:endParaRPr lang="zh-CN" altLang="en-US" dirty="0"/>
          </a:p>
        </p:txBody>
      </p:sp>
      <p:grpSp>
        <p:nvGrpSpPr>
          <p:cNvPr id="4" name="组合 3">
            <a:extLst>
              <a:ext uri="{FF2B5EF4-FFF2-40B4-BE49-F238E27FC236}">
                <a16:creationId xmlns:a16="http://schemas.microsoft.com/office/drawing/2014/main" id="{44746722-C271-4CE1-B151-A7C70E6F6C25}"/>
              </a:ext>
            </a:extLst>
          </p:cNvPr>
          <p:cNvGrpSpPr/>
          <p:nvPr/>
        </p:nvGrpSpPr>
        <p:grpSpPr>
          <a:xfrm>
            <a:off x="1826711" y="2627883"/>
            <a:ext cx="10801200" cy="5400600"/>
            <a:chOff x="1294902" y="3563986"/>
            <a:chExt cx="10369289" cy="5042799"/>
          </a:xfrm>
        </p:grpSpPr>
        <p:grpSp>
          <p:nvGrpSpPr>
            <p:cNvPr id="12" name="组合 11">
              <a:extLst>
                <a:ext uri="{FF2B5EF4-FFF2-40B4-BE49-F238E27FC236}">
                  <a16:creationId xmlns:a16="http://schemas.microsoft.com/office/drawing/2014/main" id="{C067E72E-3371-4D91-AD82-F4953448B4D5}"/>
                </a:ext>
              </a:extLst>
            </p:cNvPr>
            <p:cNvGrpSpPr>
              <a:grpSpLocks/>
              <a:extLst>
                <a:ext uri="{F59B8463-F414-42e2-B3A4-FFEF48DC7170}">
                  <a15:nonVisualGroupProps xmlns:a15="http://schemas.microsoft.com/office/drawing/2012/main" isLegacyGroup="0"/>
                </a:ext>
              </a:extLst>
            </p:cNvGrpSpPr>
            <p:nvPr/>
          </p:nvGrpSpPr>
          <p:grpSpPr bwMode="auto">
            <a:xfrm>
              <a:off x="1294902" y="3566785"/>
              <a:ext cx="5040000" cy="5040000"/>
              <a:chOff x="8361" y="0"/>
              <a:chExt cx="73001" cy="70798"/>
            </a:xfrm>
          </p:grpSpPr>
          <p:grpSp>
            <p:nvGrpSpPr>
              <p:cNvPr id="13" name="组合 12">
                <a:extLst>
                  <a:ext uri="{FF2B5EF4-FFF2-40B4-BE49-F238E27FC236}">
                    <a16:creationId xmlns:a16="http://schemas.microsoft.com/office/drawing/2014/main" id="{2DFC2D31-B681-4300-853C-D1065E6BDE54}"/>
                  </a:ext>
                </a:extLst>
              </p:cNvPr>
              <p:cNvGrpSpPr>
                <a:grpSpLocks/>
                <a:extLst>
                  <a:ext uri="{F59B8463-F414-42e2-B3A4-FFEF48DC7170}">
                    <a15:nonVisualGroupProps xmlns:a15="http://schemas.microsoft.com/office/drawing/2012/main" isLegacyGroup="0"/>
                  </a:ext>
                </a:extLst>
              </p:cNvGrpSpPr>
              <p:nvPr/>
            </p:nvGrpSpPr>
            <p:grpSpPr bwMode="auto">
              <a:xfrm>
                <a:off x="8361" y="0"/>
                <a:ext cx="73001" cy="45987"/>
                <a:chOff x="8361" y="0"/>
                <a:chExt cx="73001" cy="45987"/>
              </a:xfrm>
            </p:grpSpPr>
            <p:grpSp>
              <p:nvGrpSpPr>
                <p:cNvPr id="17" name="组合 16">
                  <a:extLst>
                    <a:ext uri="{FF2B5EF4-FFF2-40B4-BE49-F238E27FC236}">
                      <a16:creationId xmlns:a16="http://schemas.microsoft.com/office/drawing/2014/main" id="{B62275B4-8627-463D-B6EB-8F40E10394C4}"/>
                    </a:ext>
                  </a:extLst>
                </p:cNvPr>
                <p:cNvGrpSpPr>
                  <a:grpSpLocks/>
                  <a:extLst>
                    <a:ext uri="{F59B8463-F414-42e2-B3A4-FFEF48DC7170}">
                      <a15:nonVisualGroupProps xmlns:a15="http://schemas.microsoft.com/office/drawing/2012/main" isLegacyGroup="0"/>
                    </a:ext>
                  </a:extLst>
                </p:cNvGrpSpPr>
                <p:nvPr/>
              </p:nvGrpSpPr>
              <p:grpSpPr bwMode="auto">
                <a:xfrm>
                  <a:off x="8361" y="24810"/>
                  <a:ext cx="73001" cy="21177"/>
                  <a:chOff x="11946" y="24810"/>
                  <a:chExt cx="104333" cy="32004"/>
                </a:xfrm>
              </p:grpSpPr>
              <p:pic>
                <p:nvPicPr>
                  <p:cNvPr id="21" name="图片 20">
                    <a:extLst>
                      <a:ext uri="{FF2B5EF4-FFF2-40B4-BE49-F238E27FC236}">
                        <a16:creationId xmlns:a16="http://schemas.microsoft.com/office/drawing/2014/main" id="{E349B3FC-CF58-4544-9A4C-523984A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8" y="24810"/>
                    <a:ext cx="32004" cy="32004"/>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83E0D436-07FC-49F6-8EF8-DC75FB70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6" y="24810"/>
                    <a:ext cx="32004" cy="32004"/>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E3D5644B-BE6E-4BA5-9912-60D91B30B3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75" y="24810"/>
                    <a:ext cx="32004" cy="32004"/>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图片 17">
                  <a:extLst>
                    <a:ext uri="{FF2B5EF4-FFF2-40B4-BE49-F238E27FC236}">
                      <a16:creationId xmlns:a16="http://schemas.microsoft.com/office/drawing/2014/main" id="{26F9FEDD-A14C-4862-A31F-46FD40BEE6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68" y="0"/>
                  <a:ext cx="22393" cy="22392"/>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D4577294-A42D-417A-886D-FBD2B7EC7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2" y="0"/>
                  <a:ext cx="22392" cy="22392"/>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DF878B0-7CCB-4846-BD5A-93FB2E0CF0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71" y="0"/>
                  <a:ext cx="22393" cy="2239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图片 13">
                <a:extLst>
                  <a:ext uri="{FF2B5EF4-FFF2-40B4-BE49-F238E27FC236}">
                    <a16:creationId xmlns:a16="http://schemas.microsoft.com/office/drawing/2014/main" id="{2C20484D-A2D4-4C38-8DC4-A3EC835483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9777" t="12145" r="30221" b="7851"/>
              <a:stretch>
                <a:fillRect/>
              </a:stretch>
            </p:blipFill>
            <p:spPr bwMode="auto">
              <a:xfrm>
                <a:off x="8362" y="48405"/>
                <a:ext cx="22392" cy="2239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A38D2549-0125-43FD-AF0F-DC1129295A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6556" t="10814" r="33333" b="9334"/>
              <a:stretch>
                <a:fillRect/>
              </a:stretch>
            </p:blipFill>
            <p:spPr bwMode="auto">
              <a:xfrm>
                <a:off x="58968" y="48322"/>
                <a:ext cx="22393" cy="2231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4673A9BA-3043-475C-B0BF-412A27F89C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0001" t="12742" r="29778" b="7111"/>
              <a:stretch>
                <a:fillRect/>
              </a:stretch>
            </p:blipFill>
            <p:spPr bwMode="auto">
              <a:xfrm>
                <a:off x="33771" y="48405"/>
                <a:ext cx="22393" cy="22351"/>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图片 24">
              <a:extLst>
                <a:ext uri="{FF2B5EF4-FFF2-40B4-BE49-F238E27FC236}">
                  <a16:creationId xmlns:a16="http://schemas.microsoft.com/office/drawing/2014/main" id="{14B78FB6-FD6C-48B7-8232-DBA4D1DCBA8E}"/>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6624191" y="3563986"/>
              <a:ext cx="5040000" cy="5040000"/>
            </a:xfrm>
            <a:prstGeom prst="rect">
              <a:avLst/>
            </a:prstGeom>
            <a:noFill/>
          </p:spPr>
        </p:pic>
      </p:grpSp>
      <p:sp>
        <p:nvSpPr>
          <p:cNvPr id="8" name="文本框 7">
            <a:extLst>
              <a:ext uri="{FF2B5EF4-FFF2-40B4-BE49-F238E27FC236}">
                <a16:creationId xmlns:a16="http://schemas.microsoft.com/office/drawing/2014/main" id="{EE275ACC-5AEF-43DC-9264-167EAB643CA6}"/>
              </a:ext>
            </a:extLst>
          </p:cNvPr>
          <p:cNvSpPr txBox="1"/>
          <p:nvPr/>
        </p:nvSpPr>
        <p:spPr>
          <a:xfrm>
            <a:off x="745276" y="2057050"/>
            <a:ext cx="553998" cy="2246769"/>
          </a:xfrm>
          <a:prstGeom prst="rect">
            <a:avLst/>
          </a:prstGeom>
          <a:noFill/>
        </p:spPr>
        <p:txBody>
          <a:bodyPr vert="eaVert" wrap="square" rtlCol="0">
            <a:spAutoFit/>
          </a:bodyPr>
          <a:lstStyle/>
          <a:p>
            <a:r>
              <a:rPr lang="zh-CN" altLang="en-US" sz="2400" b="1" dirty="0"/>
              <a:t>岩体工作面原图</a:t>
            </a:r>
          </a:p>
        </p:txBody>
      </p:sp>
      <p:sp>
        <p:nvSpPr>
          <p:cNvPr id="35" name="文本框 34">
            <a:extLst>
              <a:ext uri="{FF2B5EF4-FFF2-40B4-BE49-F238E27FC236}">
                <a16:creationId xmlns:a16="http://schemas.microsoft.com/office/drawing/2014/main" id="{BEECCB43-BBE8-45D6-829A-C9911308968D}"/>
              </a:ext>
            </a:extLst>
          </p:cNvPr>
          <p:cNvSpPr txBox="1"/>
          <p:nvPr/>
        </p:nvSpPr>
        <p:spPr>
          <a:xfrm>
            <a:off x="745276" y="4497579"/>
            <a:ext cx="553998" cy="1607171"/>
          </a:xfrm>
          <a:prstGeom prst="rect">
            <a:avLst/>
          </a:prstGeom>
          <a:noFill/>
        </p:spPr>
        <p:txBody>
          <a:bodyPr vert="eaVert" wrap="none" rtlCol="0">
            <a:spAutoFit/>
          </a:bodyPr>
          <a:lstStyle/>
          <a:p>
            <a:r>
              <a:rPr lang="zh-CN" altLang="en-US" sz="2400" b="1" dirty="0"/>
              <a:t>数据标注图</a:t>
            </a:r>
          </a:p>
        </p:txBody>
      </p:sp>
      <p:sp>
        <p:nvSpPr>
          <p:cNvPr id="36" name="文本框 35">
            <a:extLst>
              <a:ext uri="{FF2B5EF4-FFF2-40B4-BE49-F238E27FC236}">
                <a16:creationId xmlns:a16="http://schemas.microsoft.com/office/drawing/2014/main" id="{38D99213-A7F6-4C93-AFA4-C92A1B0792F0}"/>
              </a:ext>
            </a:extLst>
          </p:cNvPr>
          <p:cNvSpPr txBox="1"/>
          <p:nvPr/>
        </p:nvSpPr>
        <p:spPr>
          <a:xfrm>
            <a:off x="745276" y="6284666"/>
            <a:ext cx="553998" cy="2213106"/>
          </a:xfrm>
          <a:prstGeom prst="rect">
            <a:avLst/>
          </a:prstGeom>
          <a:noFill/>
        </p:spPr>
        <p:txBody>
          <a:bodyPr vert="eaVert" wrap="none" rtlCol="0">
            <a:spAutoFit/>
          </a:bodyPr>
          <a:lstStyle/>
          <a:p>
            <a:r>
              <a:rPr lang="zh-CN" altLang="en-US" sz="2400" b="1" dirty="0"/>
              <a:t>离散裂隙网络图</a:t>
            </a:r>
          </a:p>
        </p:txBody>
      </p:sp>
      <p:sp>
        <p:nvSpPr>
          <p:cNvPr id="37" name="箭头: 左弧形 36">
            <a:extLst>
              <a:ext uri="{FF2B5EF4-FFF2-40B4-BE49-F238E27FC236}">
                <a16:creationId xmlns:a16="http://schemas.microsoft.com/office/drawing/2014/main" id="{1FBF3B22-480F-4226-BEB4-2B22B243194F}"/>
              </a:ext>
            </a:extLst>
          </p:cNvPr>
          <p:cNvSpPr/>
          <p:nvPr/>
        </p:nvSpPr>
        <p:spPr>
          <a:xfrm>
            <a:off x="242464" y="3012184"/>
            <a:ext cx="527509" cy="2039737"/>
          </a:xfrm>
          <a:prstGeom prst="curvedRightArrow">
            <a:avLst>
              <a:gd name="adj1" fmla="val 19894"/>
              <a:gd name="adj2" fmla="val 3987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38" name="箭头: 左弧形 37">
            <a:extLst>
              <a:ext uri="{FF2B5EF4-FFF2-40B4-BE49-F238E27FC236}">
                <a16:creationId xmlns:a16="http://schemas.microsoft.com/office/drawing/2014/main" id="{34D1A699-FBEE-44CE-A5A1-48CDC1C77BAA}"/>
              </a:ext>
            </a:extLst>
          </p:cNvPr>
          <p:cNvSpPr/>
          <p:nvPr/>
        </p:nvSpPr>
        <p:spPr>
          <a:xfrm>
            <a:off x="233655" y="5623476"/>
            <a:ext cx="527509" cy="2039737"/>
          </a:xfrm>
          <a:prstGeom prst="curvedRightArrow">
            <a:avLst>
              <a:gd name="adj1" fmla="val 19894"/>
              <a:gd name="adj2" fmla="val 3987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905713560"/>
      </p:ext>
    </p:extLst>
  </p:cSld>
  <p:clrMapOvr>
    <a:masterClrMapping/>
  </p:clrMapOvr>
  <mc:AlternateContent xmlns:mc="http://schemas.openxmlformats.org/markup-compatibility/2006">
    <mc:Choice xmlns:p14="http://schemas.microsoft.com/office/powerpoint/2010/main" Requires="p14">
      <p:transition p14:dur="0" advTm="24018"/>
    </mc:Choice>
    <mc:Fallback>
      <p:transition advTm="2401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a:xfrm>
            <a:off x="1250039" y="664235"/>
            <a:ext cx="10918767" cy="644713"/>
          </a:xfrm>
        </p:spPr>
        <p:txBody>
          <a:bodyPr/>
          <a:lstStyle/>
          <a:p>
            <a:r>
              <a:rPr lang="en-US" altLang="zh-CN" dirty="0"/>
              <a:t>4.2</a:t>
            </a:r>
            <a:r>
              <a:rPr lang="zh-CN" altLang="zh-CN" dirty="0"/>
              <a:t>昌河大坝</a:t>
            </a:r>
            <a:r>
              <a:rPr lang="zh-CN" altLang="en-US" dirty="0"/>
              <a:t>案例应用</a:t>
            </a:r>
          </a:p>
          <a:p>
            <a:endParaRPr lang="zh-CN" altLang="en-US" dirty="0"/>
          </a:p>
          <a:p>
            <a:endParaRPr lang="zh-CN" altLang="en-US" dirty="0"/>
          </a:p>
          <a:p>
            <a:endParaRPr lang="zh-CN" altLang="en-US" dirty="0"/>
          </a:p>
        </p:txBody>
      </p:sp>
      <p:pic>
        <p:nvPicPr>
          <p:cNvPr id="6" name="图片 5">
            <a:extLst>
              <a:ext uri="{FF2B5EF4-FFF2-40B4-BE49-F238E27FC236}">
                <a16:creationId xmlns:a16="http://schemas.microsoft.com/office/drawing/2014/main" id="{D7857F19-D896-4707-A324-9220AEB27C30}"/>
              </a:ext>
            </a:extLst>
          </p:cNvPr>
          <p:cNvPicPr/>
          <p:nvPr/>
        </p:nvPicPr>
        <p:blipFill>
          <a:blip r:embed="rId3">
            <a:extLst>
              <a:ext uri="{28A0092B-C50C-407E-A947-70E740481C1C}">
                <a14:useLocalDpi xmlns:a14="http://schemas.microsoft.com/office/drawing/2010/main" val="0"/>
              </a:ext>
            </a:extLst>
          </a:blip>
          <a:srcRect t="3477" b="6363"/>
          <a:stretch>
            <a:fillRect/>
          </a:stretch>
        </p:blipFill>
        <p:spPr bwMode="auto">
          <a:xfrm>
            <a:off x="1156140" y="3311959"/>
            <a:ext cx="6912768" cy="3096344"/>
          </a:xfrm>
          <a:prstGeom prst="rect">
            <a:avLst/>
          </a:prstGeom>
          <a:noFill/>
          <a:ln>
            <a:noFill/>
          </a:ln>
        </p:spPr>
      </p:pic>
      <p:grpSp>
        <p:nvGrpSpPr>
          <p:cNvPr id="10" name="组合 9">
            <a:extLst>
              <a:ext uri="{FF2B5EF4-FFF2-40B4-BE49-F238E27FC236}">
                <a16:creationId xmlns:a16="http://schemas.microsoft.com/office/drawing/2014/main" id="{1AA43CC4-57CD-456F-98B5-90EF180CAA65}"/>
              </a:ext>
            </a:extLst>
          </p:cNvPr>
          <p:cNvGrpSpPr/>
          <p:nvPr/>
        </p:nvGrpSpPr>
        <p:grpSpPr>
          <a:xfrm>
            <a:off x="8484495" y="1691779"/>
            <a:ext cx="4260375" cy="7364249"/>
            <a:chOff x="7097050" y="-22046"/>
            <a:chExt cx="5287781" cy="9794810"/>
          </a:xfrm>
        </p:grpSpPr>
        <p:grpSp>
          <p:nvGrpSpPr>
            <p:cNvPr id="4" name="组合 3">
              <a:extLst>
                <a:ext uri="{FF2B5EF4-FFF2-40B4-BE49-F238E27FC236}">
                  <a16:creationId xmlns:a16="http://schemas.microsoft.com/office/drawing/2014/main" id="{487DEDA4-A461-4C5B-94E2-0AE464A80ED7}"/>
                </a:ext>
              </a:extLst>
            </p:cNvPr>
            <p:cNvGrpSpPr/>
            <p:nvPr/>
          </p:nvGrpSpPr>
          <p:grpSpPr>
            <a:xfrm>
              <a:off x="7097050" y="-22046"/>
              <a:ext cx="5287781" cy="7801545"/>
              <a:chOff x="7107981" y="1754840"/>
              <a:chExt cx="5287781" cy="7801545"/>
            </a:xfrm>
          </p:grpSpPr>
          <p:grpSp>
            <p:nvGrpSpPr>
              <p:cNvPr id="2" name="组合 1">
                <a:extLst>
                  <a:ext uri="{FF2B5EF4-FFF2-40B4-BE49-F238E27FC236}">
                    <a16:creationId xmlns:a16="http://schemas.microsoft.com/office/drawing/2014/main" id="{4D8A4FE6-FABC-4BD6-AB54-EB16B99B6BE7}"/>
                  </a:ext>
                </a:extLst>
              </p:cNvPr>
              <p:cNvGrpSpPr/>
              <p:nvPr/>
            </p:nvGrpSpPr>
            <p:grpSpPr>
              <a:xfrm>
                <a:off x="7107981" y="1754840"/>
                <a:ext cx="5287781" cy="5854350"/>
                <a:chOff x="7107981" y="1754840"/>
                <a:chExt cx="5287781" cy="5854350"/>
              </a:xfrm>
            </p:grpSpPr>
            <p:pic>
              <p:nvPicPr>
                <p:cNvPr id="7" name="图片 6">
                  <a:extLst>
                    <a:ext uri="{FF2B5EF4-FFF2-40B4-BE49-F238E27FC236}">
                      <a16:creationId xmlns:a16="http://schemas.microsoft.com/office/drawing/2014/main" id="{A4953BFC-A650-4D05-BB23-CECEA8162EA8}"/>
                    </a:ext>
                  </a:extLst>
                </p:cNvPr>
                <p:cNvPicPr/>
                <p:nvPr/>
              </p:nvPicPr>
              <p:blipFill>
                <a:blip r:embed="rId4">
                  <a:extLst>
                    <a:ext uri="{28A0092B-C50C-407E-A947-70E740481C1C}">
                      <a14:useLocalDpi xmlns:a14="http://schemas.microsoft.com/office/drawing/2010/main" val="0"/>
                    </a:ext>
                  </a:extLst>
                </a:blip>
                <a:srcRect t="3085"/>
                <a:stretch>
                  <a:fillRect/>
                </a:stretch>
              </p:blipFill>
              <p:spPr bwMode="auto">
                <a:xfrm>
                  <a:off x="7118912" y="1754840"/>
                  <a:ext cx="5276850" cy="1957705"/>
                </a:xfrm>
                <a:prstGeom prst="rect">
                  <a:avLst/>
                </a:prstGeom>
                <a:noFill/>
                <a:ln>
                  <a:noFill/>
                </a:ln>
              </p:spPr>
            </p:pic>
            <p:pic>
              <p:nvPicPr>
                <p:cNvPr id="8" name="图片 7">
                  <a:extLst>
                    <a:ext uri="{FF2B5EF4-FFF2-40B4-BE49-F238E27FC236}">
                      <a16:creationId xmlns:a16="http://schemas.microsoft.com/office/drawing/2014/main" id="{1D4EF0DD-CE14-4EB5-96C5-0F71DD2216A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07981" y="3635995"/>
                  <a:ext cx="5276850" cy="2015490"/>
                </a:xfrm>
                <a:prstGeom prst="rect">
                  <a:avLst/>
                </a:prstGeom>
                <a:noFill/>
                <a:ln>
                  <a:noFill/>
                </a:ln>
              </p:spPr>
            </p:pic>
            <p:pic>
              <p:nvPicPr>
                <p:cNvPr id="9" name="图片 8">
                  <a:extLst>
                    <a:ext uri="{FF2B5EF4-FFF2-40B4-BE49-F238E27FC236}">
                      <a16:creationId xmlns:a16="http://schemas.microsoft.com/office/drawing/2014/main" id="{7E71DAD6-80F0-4889-A281-31113616B10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118912" y="5581000"/>
                  <a:ext cx="5276850" cy="2028190"/>
                </a:xfrm>
                <a:prstGeom prst="rect">
                  <a:avLst/>
                </a:prstGeom>
                <a:noFill/>
                <a:ln>
                  <a:noFill/>
                </a:ln>
              </p:spPr>
            </p:pic>
          </p:grpSp>
          <p:pic>
            <p:nvPicPr>
              <p:cNvPr id="11" name="图片 10">
                <a:extLst>
                  <a:ext uri="{FF2B5EF4-FFF2-40B4-BE49-F238E27FC236}">
                    <a16:creationId xmlns:a16="http://schemas.microsoft.com/office/drawing/2014/main" id="{F7AD5AB9-C5B4-4244-94E8-157467A2BBC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107981" y="7532640"/>
                <a:ext cx="5276850" cy="2023745"/>
              </a:xfrm>
              <a:prstGeom prst="rect">
                <a:avLst/>
              </a:prstGeom>
              <a:noFill/>
              <a:ln>
                <a:noFill/>
              </a:ln>
            </p:spPr>
          </p:pic>
        </p:grpSp>
        <p:pic>
          <p:nvPicPr>
            <p:cNvPr id="14" name="图片 13">
              <a:extLst>
                <a:ext uri="{FF2B5EF4-FFF2-40B4-BE49-F238E27FC236}">
                  <a16:creationId xmlns:a16="http://schemas.microsoft.com/office/drawing/2014/main" id="{15390B80-F7AC-4EB5-B44C-ECBA052E712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097050" y="7713459"/>
              <a:ext cx="5276850" cy="2059305"/>
            </a:xfrm>
            <a:prstGeom prst="rect">
              <a:avLst/>
            </a:prstGeom>
            <a:noFill/>
            <a:ln>
              <a:noFill/>
            </a:ln>
          </p:spPr>
        </p:pic>
      </p:grpSp>
      <p:pic>
        <p:nvPicPr>
          <p:cNvPr id="16" name="图片 15">
            <a:extLst>
              <a:ext uri="{FF2B5EF4-FFF2-40B4-BE49-F238E27FC236}">
                <a16:creationId xmlns:a16="http://schemas.microsoft.com/office/drawing/2014/main" id="{8FBA6C1F-8912-43BB-BCA0-0499C4C8D1D2}"/>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276238" y="1789961"/>
            <a:ext cx="6672572" cy="1624593"/>
          </a:xfrm>
          <a:prstGeom prst="rect">
            <a:avLst/>
          </a:prstGeom>
          <a:noFill/>
          <a:ln>
            <a:noFill/>
          </a:ln>
        </p:spPr>
      </p:pic>
      <p:graphicFrame>
        <p:nvGraphicFramePr>
          <p:cNvPr id="20" name="表格 19">
            <a:extLst>
              <a:ext uri="{FF2B5EF4-FFF2-40B4-BE49-F238E27FC236}">
                <a16:creationId xmlns:a16="http://schemas.microsoft.com/office/drawing/2014/main" id="{7782791C-FDF1-4913-8CDF-6E8515BC4F2E}"/>
              </a:ext>
            </a:extLst>
          </p:cNvPr>
          <p:cNvGraphicFramePr>
            <a:graphicFrameLocks noGrp="1"/>
          </p:cNvGraphicFramePr>
          <p:nvPr>
            <p:extLst>
              <p:ext uri="{D42A27DB-BD31-4B8C-83A1-F6EECF244321}">
                <p14:modId xmlns:p14="http://schemas.microsoft.com/office/powerpoint/2010/main" val="3207523843"/>
              </p:ext>
            </p:extLst>
          </p:nvPr>
        </p:nvGraphicFramePr>
        <p:xfrm>
          <a:off x="935559" y="6518845"/>
          <a:ext cx="7291033" cy="2555608"/>
        </p:xfrm>
        <a:graphic>
          <a:graphicData uri="http://schemas.openxmlformats.org/drawingml/2006/table">
            <a:tbl>
              <a:tblPr firstRow="1" firstCol="1" bandRow="1"/>
              <a:tblGrid>
                <a:gridCol w="958121">
                  <a:extLst>
                    <a:ext uri="{9D8B030D-6E8A-4147-A177-3AD203B41FA5}">
                      <a16:colId xmlns:a16="http://schemas.microsoft.com/office/drawing/2014/main" val="371492463"/>
                    </a:ext>
                  </a:extLst>
                </a:gridCol>
                <a:gridCol w="1055347">
                  <a:extLst>
                    <a:ext uri="{9D8B030D-6E8A-4147-A177-3AD203B41FA5}">
                      <a16:colId xmlns:a16="http://schemas.microsoft.com/office/drawing/2014/main" val="3759550894"/>
                    </a:ext>
                  </a:extLst>
                </a:gridCol>
                <a:gridCol w="1055347">
                  <a:extLst>
                    <a:ext uri="{9D8B030D-6E8A-4147-A177-3AD203B41FA5}">
                      <a16:colId xmlns:a16="http://schemas.microsoft.com/office/drawing/2014/main" val="2775476537"/>
                    </a:ext>
                  </a:extLst>
                </a:gridCol>
                <a:gridCol w="1055347">
                  <a:extLst>
                    <a:ext uri="{9D8B030D-6E8A-4147-A177-3AD203B41FA5}">
                      <a16:colId xmlns:a16="http://schemas.microsoft.com/office/drawing/2014/main" val="1872075616"/>
                    </a:ext>
                  </a:extLst>
                </a:gridCol>
                <a:gridCol w="1055347">
                  <a:extLst>
                    <a:ext uri="{9D8B030D-6E8A-4147-A177-3AD203B41FA5}">
                      <a16:colId xmlns:a16="http://schemas.microsoft.com/office/drawing/2014/main" val="2560773390"/>
                    </a:ext>
                  </a:extLst>
                </a:gridCol>
                <a:gridCol w="1055347">
                  <a:extLst>
                    <a:ext uri="{9D8B030D-6E8A-4147-A177-3AD203B41FA5}">
                      <a16:colId xmlns:a16="http://schemas.microsoft.com/office/drawing/2014/main" val="1947650503"/>
                    </a:ext>
                  </a:extLst>
                </a:gridCol>
                <a:gridCol w="1056177">
                  <a:extLst>
                    <a:ext uri="{9D8B030D-6E8A-4147-A177-3AD203B41FA5}">
                      <a16:colId xmlns:a16="http://schemas.microsoft.com/office/drawing/2014/main" val="1796724812"/>
                    </a:ext>
                  </a:extLst>
                </a:gridCol>
              </a:tblGrid>
              <a:tr h="767483">
                <a:tc>
                  <a:txBody>
                    <a:bodyPr/>
                    <a:lstStyle/>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模拟图</a:t>
                      </a:r>
                    </a:p>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编号</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角度</a:t>
                      </a:r>
                    </a:p>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相似度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长度</a:t>
                      </a:r>
                    </a:p>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相似度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间距</a:t>
                      </a:r>
                    </a:p>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相似度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位置</a:t>
                      </a:r>
                    </a:p>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相似度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密度</a:t>
                      </a:r>
                    </a:p>
                    <a:p>
                      <a:pPr algn="ctr">
                        <a:lnSpc>
                          <a:spcPts val="1800"/>
                        </a:lnSpc>
                        <a:spcAft>
                          <a:spcPts val="0"/>
                        </a:spcAft>
                      </a:pPr>
                      <a:r>
                        <a:rPr lang="zh-CN" sz="1200" kern="100" dirty="0">
                          <a:effectLst/>
                          <a:latin typeface="Times New Roman" panose="02020603050405020304" pitchFamily="18" charset="0"/>
                          <a:ea typeface="宋体" panose="02010600030101010101" pitchFamily="2" charset="-122"/>
                        </a:rPr>
                        <a:t>相似度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综合相似度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1769286"/>
                  </a:ext>
                </a:extLst>
              </a:tr>
              <a:tr h="357625">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图</a:t>
                      </a:r>
                      <a:r>
                        <a:rPr lang="en-US" sz="1200" kern="100">
                          <a:effectLst/>
                          <a:latin typeface="Times New Roman" panose="02020603050405020304" pitchFamily="18" charset="0"/>
                          <a:ea typeface="宋体" panose="02010600030101010101" pitchFamily="2" charset="-122"/>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72.8</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60.4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57.4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200" b="1" kern="100">
                          <a:effectLst/>
                          <a:latin typeface="Times New Roman" panose="02020603050405020304" pitchFamily="18" charset="0"/>
                          <a:ea typeface="宋体" panose="02010600030101010101" pitchFamily="2" charset="-122"/>
                        </a:rPr>
                        <a:t>56.9</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52.3</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60.0</a:t>
                      </a:r>
                      <a:endParaRPr lang="zh-CN" sz="1200" kern="100">
                        <a:effectLst/>
                        <a:latin typeface="Times New Roman" panose="02020603050405020304" pitchFamily="18" charset="0"/>
                        <a:ea typeface="宋体" panose="02010600030101010101" pitchFamily="2" charset="-122"/>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62452224"/>
                  </a:ext>
                </a:extLst>
              </a:tr>
              <a:tr h="357625">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图</a:t>
                      </a:r>
                      <a:r>
                        <a:rPr lang="en-US" sz="1200" kern="100">
                          <a:effectLst/>
                          <a:latin typeface="Times New Roman" panose="02020603050405020304" pitchFamily="18" charset="0"/>
                          <a:ea typeface="宋体" panose="02010600030101010101" pitchFamily="2" charset="-122"/>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65.3</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69.8</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48.4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49.6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45.1</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55.6</a:t>
                      </a:r>
                      <a:endParaRPr lang="zh-CN" sz="12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845146169"/>
                  </a:ext>
                </a:extLst>
              </a:tr>
              <a:tr h="357625">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图</a:t>
                      </a:r>
                      <a:r>
                        <a:rPr lang="en-US" sz="1200" kern="100">
                          <a:effectLst/>
                          <a:latin typeface="Times New Roman" panose="02020603050405020304" pitchFamily="18" charset="0"/>
                          <a:ea typeface="宋体" panose="02010600030101010101" pitchFamily="2" charset="-122"/>
                        </a:rPr>
                        <a:t>3</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b="1" kern="100">
                          <a:effectLst/>
                          <a:latin typeface="Times New Roman" panose="02020603050405020304" pitchFamily="18" charset="0"/>
                          <a:ea typeface="宋体" panose="02010600030101010101" pitchFamily="2" charset="-122"/>
                        </a:rPr>
                        <a:t>79.5</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72.3</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55.5</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54.3</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55.1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63.3</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76130817"/>
                  </a:ext>
                </a:extLst>
              </a:tr>
              <a:tr h="357625">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图</a:t>
                      </a:r>
                      <a:r>
                        <a:rPr lang="en-US" sz="1200" kern="100">
                          <a:effectLst/>
                          <a:latin typeface="Times New Roman" panose="02020603050405020304" pitchFamily="18" charset="0"/>
                          <a:ea typeface="宋体" panose="02010600030101010101" pitchFamily="2" charset="-122"/>
                        </a:rPr>
                        <a:t>4</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74.4</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b="1" kern="100">
                          <a:effectLst/>
                          <a:latin typeface="Times New Roman" panose="02020603050405020304" pitchFamily="18" charset="0"/>
                          <a:ea typeface="宋体" panose="02010600030101010101" pitchFamily="2" charset="-122"/>
                        </a:rPr>
                        <a:t>80.1</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64.5</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45.2</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b="1" kern="100">
                          <a:effectLst/>
                          <a:latin typeface="Times New Roman" panose="02020603050405020304" pitchFamily="18" charset="0"/>
                          <a:ea typeface="宋体" panose="02010600030101010101" pitchFamily="2" charset="-122"/>
                        </a:rPr>
                        <a:t>63.5</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800"/>
                        </a:lnSpc>
                        <a:spcAft>
                          <a:spcPts val="0"/>
                        </a:spcAft>
                      </a:pPr>
                      <a:r>
                        <a:rPr lang="en-US" sz="1200" b="1" kern="100" dirty="0">
                          <a:effectLst/>
                          <a:latin typeface="Times New Roman" panose="02020603050405020304" pitchFamily="18" charset="0"/>
                          <a:ea typeface="宋体" panose="02010600030101010101" pitchFamily="2" charset="-122"/>
                        </a:rPr>
                        <a:t>65.5</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446616881"/>
                  </a:ext>
                </a:extLst>
              </a:tr>
              <a:tr h="357625">
                <a:tc>
                  <a:txBody>
                    <a:bodyPr/>
                    <a:lstStyle/>
                    <a:p>
                      <a:pPr algn="ctr">
                        <a:lnSpc>
                          <a:spcPts val="1800"/>
                        </a:lnSpc>
                        <a:spcAft>
                          <a:spcPts val="0"/>
                        </a:spcAft>
                      </a:pPr>
                      <a:r>
                        <a:rPr lang="zh-CN" sz="1200" kern="100">
                          <a:effectLst/>
                          <a:latin typeface="Times New Roman" panose="02020603050405020304" pitchFamily="18" charset="0"/>
                          <a:ea typeface="宋体" panose="02010600030101010101" pitchFamily="2" charset="-122"/>
                        </a:rPr>
                        <a:t>图</a:t>
                      </a:r>
                      <a:r>
                        <a:rPr lang="en-US" sz="1200" kern="100">
                          <a:effectLst/>
                          <a:latin typeface="Times New Roman" panose="02020603050405020304" pitchFamily="18" charset="0"/>
                          <a:ea typeface="宋体" panose="02010600030101010101" pitchFamily="2" charset="-122"/>
                        </a:rPr>
                        <a:t>5</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68.3</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69.5</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200" b="1" kern="100">
                          <a:effectLst/>
                          <a:latin typeface="Times New Roman" panose="02020603050405020304" pitchFamily="18" charset="0"/>
                          <a:ea typeface="宋体" panose="02010600030101010101" pitchFamily="2" charset="-122"/>
                        </a:rPr>
                        <a:t>66.4</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53.1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200" kern="100">
                          <a:effectLst/>
                          <a:latin typeface="Times New Roman" panose="02020603050405020304" pitchFamily="18" charset="0"/>
                          <a:ea typeface="宋体" panose="02010600030101010101" pitchFamily="2" charset="-122"/>
                        </a:rPr>
                        <a:t>33.2</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1200" kern="100" dirty="0">
                          <a:effectLst/>
                          <a:latin typeface="Times New Roman" panose="02020603050405020304" pitchFamily="18" charset="0"/>
                          <a:ea typeface="宋体" panose="02010600030101010101" pitchFamily="2" charset="-122"/>
                        </a:rPr>
                        <a:t>58.1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374745"/>
                  </a:ext>
                </a:extLst>
              </a:tr>
            </a:tbl>
          </a:graphicData>
        </a:graphic>
      </p:graphicFrame>
      <p:sp>
        <p:nvSpPr>
          <p:cNvPr id="21" name="文本框 20">
            <a:extLst>
              <a:ext uri="{FF2B5EF4-FFF2-40B4-BE49-F238E27FC236}">
                <a16:creationId xmlns:a16="http://schemas.microsoft.com/office/drawing/2014/main" id="{6977931E-1911-4567-8B2D-11C6A2EF762D}"/>
              </a:ext>
            </a:extLst>
          </p:cNvPr>
          <p:cNvSpPr txBox="1"/>
          <p:nvPr/>
        </p:nvSpPr>
        <p:spPr>
          <a:xfrm>
            <a:off x="596513" y="2928225"/>
            <a:ext cx="616641" cy="2308324"/>
          </a:xfrm>
          <a:prstGeom prst="rect">
            <a:avLst/>
          </a:prstGeom>
          <a:noFill/>
        </p:spPr>
        <p:txBody>
          <a:bodyPr wrap="square" rtlCol="0">
            <a:spAutoFit/>
          </a:bodyPr>
          <a:lstStyle/>
          <a:p>
            <a:r>
              <a:rPr lang="zh-CN" altLang="en-US" sz="2400" dirty="0"/>
              <a:t>采样</a:t>
            </a:r>
            <a:r>
              <a:rPr lang="zh-CN" altLang="zh-CN" sz="2400" dirty="0"/>
              <a:t>窗口视图</a:t>
            </a:r>
            <a:endParaRPr lang="zh-CN" altLang="en-US" sz="2400" dirty="0"/>
          </a:p>
        </p:txBody>
      </p:sp>
      <p:sp>
        <p:nvSpPr>
          <p:cNvPr id="22" name="文本框 21">
            <a:extLst>
              <a:ext uri="{FF2B5EF4-FFF2-40B4-BE49-F238E27FC236}">
                <a16:creationId xmlns:a16="http://schemas.microsoft.com/office/drawing/2014/main" id="{F45A5B1F-246B-4000-97DD-C1DD2B6BA951}"/>
              </a:ext>
            </a:extLst>
          </p:cNvPr>
          <p:cNvSpPr txBox="1"/>
          <p:nvPr/>
        </p:nvSpPr>
        <p:spPr>
          <a:xfrm>
            <a:off x="8226592" y="3017662"/>
            <a:ext cx="616641" cy="1938992"/>
          </a:xfrm>
          <a:prstGeom prst="rect">
            <a:avLst/>
          </a:prstGeom>
          <a:noFill/>
        </p:spPr>
        <p:txBody>
          <a:bodyPr wrap="square" rtlCol="0">
            <a:spAutoFit/>
          </a:bodyPr>
          <a:lstStyle/>
          <a:p>
            <a:r>
              <a:rPr lang="zh-CN" altLang="en-US" sz="2400" dirty="0"/>
              <a:t>模拟迹线图</a:t>
            </a:r>
          </a:p>
        </p:txBody>
      </p:sp>
    </p:spTree>
    <p:extLst>
      <p:ext uri="{BB962C8B-B14F-4D97-AF65-F5344CB8AC3E}">
        <p14:creationId xmlns:p14="http://schemas.microsoft.com/office/powerpoint/2010/main" val="3354239860"/>
      </p:ext>
    </p:extLst>
  </p:cSld>
  <p:clrMapOvr>
    <a:masterClrMapping/>
  </p:clrMapOvr>
  <mc:AlternateContent xmlns:mc="http://schemas.openxmlformats.org/markup-compatibility/2006">
    <mc:Choice xmlns:p14="http://schemas.microsoft.com/office/powerpoint/2010/main" Requires="p14">
      <p:transition p14:dur="0" advTm="467"/>
    </mc:Choice>
    <mc:Fallback>
      <p:transition advTm="46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a:xfrm>
            <a:off x="1250039" y="664235"/>
            <a:ext cx="10918767" cy="644713"/>
          </a:xfrm>
        </p:spPr>
        <p:txBody>
          <a:bodyPr/>
          <a:lstStyle/>
          <a:p>
            <a:r>
              <a:rPr lang="en-US" altLang="zh-CN" dirty="0"/>
              <a:t>4.3</a:t>
            </a:r>
            <a:r>
              <a:rPr lang="zh-CN" altLang="en-US" dirty="0"/>
              <a:t>敏感性分析</a:t>
            </a:r>
          </a:p>
          <a:p>
            <a:endParaRPr lang="zh-CN" altLang="en-US" dirty="0"/>
          </a:p>
        </p:txBody>
      </p:sp>
      <p:grpSp>
        <p:nvGrpSpPr>
          <p:cNvPr id="11" name="组合 10">
            <a:extLst>
              <a:ext uri="{FF2B5EF4-FFF2-40B4-BE49-F238E27FC236}">
                <a16:creationId xmlns:a16="http://schemas.microsoft.com/office/drawing/2014/main" id="{54DF4731-5E88-4528-8A6C-61EB88C4A540}"/>
              </a:ext>
            </a:extLst>
          </p:cNvPr>
          <p:cNvGrpSpPr/>
          <p:nvPr/>
        </p:nvGrpSpPr>
        <p:grpSpPr>
          <a:xfrm>
            <a:off x="323490" y="1822984"/>
            <a:ext cx="12313369" cy="4104456"/>
            <a:chOff x="143471" y="1979811"/>
            <a:chExt cx="12673410" cy="4320000"/>
          </a:xfrm>
        </p:grpSpPr>
        <p:pic>
          <p:nvPicPr>
            <p:cNvPr id="6" name="图片 5">
              <a:extLst>
                <a:ext uri="{FF2B5EF4-FFF2-40B4-BE49-F238E27FC236}">
                  <a16:creationId xmlns:a16="http://schemas.microsoft.com/office/drawing/2014/main" id="{0B4E4265-FE3B-4A17-AD60-180BAF83D7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471" y="1979811"/>
              <a:ext cx="4320000" cy="4320000"/>
            </a:xfrm>
            <a:prstGeom prst="rect">
              <a:avLst/>
            </a:prstGeom>
            <a:noFill/>
            <a:ln>
              <a:noFill/>
            </a:ln>
          </p:spPr>
        </p:pic>
        <p:pic>
          <p:nvPicPr>
            <p:cNvPr id="7" name="图片 6">
              <a:extLst>
                <a:ext uri="{FF2B5EF4-FFF2-40B4-BE49-F238E27FC236}">
                  <a16:creationId xmlns:a16="http://schemas.microsoft.com/office/drawing/2014/main" id="{8780D0D7-A847-40E0-990A-C09E73B85FE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20175" y="1979811"/>
              <a:ext cx="4320000" cy="4320000"/>
            </a:xfrm>
            <a:prstGeom prst="rect">
              <a:avLst/>
            </a:prstGeom>
            <a:noFill/>
            <a:ln>
              <a:noFill/>
            </a:ln>
          </p:spPr>
        </p:pic>
        <p:pic>
          <p:nvPicPr>
            <p:cNvPr id="8" name="图片 7">
              <a:extLst>
                <a:ext uri="{FF2B5EF4-FFF2-40B4-BE49-F238E27FC236}">
                  <a16:creationId xmlns:a16="http://schemas.microsoft.com/office/drawing/2014/main" id="{C106FFA6-727F-44BE-A410-624377B3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96881" y="1979811"/>
              <a:ext cx="4320000" cy="4320000"/>
            </a:xfrm>
            <a:prstGeom prst="rect">
              <a:avLst/>
            </a:prstGeom>
            <a:noFill/>
            <a:ln>
              <a:noFill/>
            </a:ln>
          </p:spPr>
        </p:pic>
      </p:grpSp>
      <p:graphicFrame>
        <p:nvGraphicFramePr>
          <p:cNvPr id="10" name="表格 9">
            <a:extLst>
              <a:ext uri="{FF2B5EF4-FFF2-40B4-BE49-F238E27FC236}">
                <a16:creationId xmlns:a16="http://schemas.microsoft.com/office/drawing/2014/main" id="{85290B96-D7AC-4D13-BEE3-717A8EA797BB}"/>
              </a:ext>
            </a:extLst>
          </p:cNvPr>
          <p:cNvGraphicFramePr>
            <a:graphicFrameLocks noGrp="1"/>
          </p:cNvGraphicFramePr>
          <p:nvPr>
            <p:extLst>
              <p:ext uri="{D42A27DB-BD31-4B8C-83A1-F6EECF244321}">
                <p14:modId xmlns:p14="http://schemas.microsoft.com/office/powerpoint/2010/main" val="1964860208"/>
              </p:ext>
            </p:extLst>
          </p:nvPr>
        </p:nvGraphicFramePr>
        <p:xfrm>
          <a:off x="3109022" y="6660331"/>
          <a:ext cx="7200799" cy="1450920"/>
        </p:xfrm>
        <a:graphic>
          <a:graphicData uri="http://schemas.openxmlformats.org/drawingml/2006/table">
            <a:tbl>
              <a:tblPr firstRow="1" firstCol="1" bandRow="1"/>
              <a:tblGrid>
                <a:gridCol w="1799995">
                  <a:extLst>
                    <a:ext uri="{9D8B030D-6E8A-4147-A177-3AD203B41FA5}">
                      <a16:colId xmlns:a16="http://schemas.microsoft.com/office/drawing/2014/main" val="4112282417"/>
                    </a:ext>
                  </a:extLst>
                </a:gridCol>
                <a:gridCol w="1799995">
                  <a:extLst>
                    <a:ext uri="{9D8B030D-6E8A-4147-A177-3AD203B41FA5}">
                      <a16:colId xmlns:a16="http://schemas.microsoft.com/office/drawing/2014/main" val="3522298460"/>
                    </a:ext>
                  </a:extLst>
                </a:gridCol>
                <a:gridCol w="1799995">
                  <a:extLst>
                    <a:ext uri="{9D8B030D-6E8A-4147-A177-3AD203B41FA5}">
                      <a16:colId xmlns:a16="http://schemas.microsoft.com/office/drawing/2014/main" val="3851739606"/>
                    </a:ext>
                  </a:extLst>
                </a:gridCol>
                <a:gridCol w="1800814">
                  <a:extLst>
                    <a:ext uri="{9D8B030D-6E8A-4147-A177-3AD203B41FA5}">
                      <a16:colId xmlns:a16="http://schemas.microsoft.com/office/drawing/2014/main" val="1073847495"/>
                    </a:ext>
                  </a:extLst>
                </a:gridCol>
              </a:tblGrid>
              <a:tr h="483640">
                <a:tc>
                  <a:txBody>
                    <a:bodyPr/>
                    <a:lstStyle/>
                    <a:p>
                      <a:pPr algn="ctr">
                        <a:lnSpc>
                          <a:spcPts val="1800"/>
                        </a:lnSpc>
                        <a:spcAft>
                          <a:spcPts val="0"/>
                        </a:spcAft>
                      </a:pPr>
                      <a:r>
                        <a:rPr lang="en-US" sz="20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2000" kern="100">
                          <a:effectLst/>
                          <a:latin typeface="Times New Roman" panose="02020603050405020304" pitchFamily="18" charset="0"/>
                          <a:ea typeface="宋体" panose="02010600030101010101" pitchFamily="2" charset="-122"/>
                        </a:rPr>
                        <a:t>角度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2000" kern="100" dirty="0">
                          <a:effectLst/>
                          <a:latin typeface="Times New Roman" panose="02020603050405020304" pitchFamily="18" charset="0"/>
                          <a:ea typeface="宋体" panose="02010600030101010101" pitchFamily="2" charset="-122"/>
                        </a:rPr>
                        <a:t>长度</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2000" kern="100">
                          <a:effectLst/>
                          <a:latin typeface="Times New Roman" panose="02020603050405020304" pitchFamily="18" charset="0"/>
                          <a:ea typeface="宋体" panose="02010600030101010101" pitchFamily="2" charset="-122"/>
                        </a:rPr>
                        <a:t>间距</a:t>
                      </a: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574421"/>
                  </a:ext>
                </a:extLst>
              </a:tr>
              <a:tr h="483640">
                <a:tc>
                  <a:txBody>
                    <a:bodyPr/>
                    <a:lstStyle/>
                    <a:p>
                      <a:pPr algn="ctr">
                        <a:lnSpc>
                          <a:spcPts val="1800"/>
                        </a:lnSpc>
                        <a:spcAft>
                          <a:spcPts val="0"/>
                        </a:spcAft>
                      </a:pPr>
                      <a:r>
                        <a:rPr lang="zh-CN" sz="2000" kern="100">
                          <a:effectLst/>
                          <a:latin typeface="Times New Roman" panose="02020603050405020304" pitchFamily="18" charset="0"/>
                          <a:ea typeface="宋体" panose="02010600030101010101" pitchFamily="2" charset="-122"/>
                        </a:rPr>
                        <a:t>斜率</a:t>
                      </a: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2000" kern="100">
                          <a:effectLst/>
                          <a:latin typeface="Times New Roman" panose="02020603050405020304" pitchFamily="18" charset="0"/>
                          <a:ea typeface="宋体" panose="02010600030101010101" pitchFamily="2" charset="-122"/>
                        </a:rPr>
                        <a:t>-1.205</a:t>
                      </a:r>
                      <a:endParaRPr lang="zh-CN" sz="20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2000" kern="100">
                          <a:effectLst/>
                          <a:latin typeface="Times New Roman" panose="02020603050405020304" pitchFamily="18" charset="0"/>
                          <a:ea typeface="宋体" panose="02010600030101010101" pitchFamily="2" charset="-122"/>
                        </a:rPr>
                        <a:t>-0.878</a:t>
                      </a:r>
                      <a:endParaRPr lang="zh-CN" sz="20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ts val="1800"/>
                        </a:lnSpc>
                        <a:spcAft>
                          <a:spcPts val="0"/>
                        </a:spcAft>
                      </a:pPr>
                      <a:r>
                        <a:rPr lang="en-US" sz="2000" kern="100">
                          <a:effectLst/>
                          <a:latin typeface="Times New Roman" panose="02020603050405020304" pitchFamily="18" charset="0"/>
                          <a:ea typeface="宋体" panose="02010600030101010101" pitchFamily="2" charset="-122"/>
                        </a:rPr>
                        <a:t>-0.697</a:t>
                      </a:r>
                      <a:endParaRPr lang="zh-CN" sz="20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55188556"/>
                  </a:ext>
                </a:extLst>
              </a:tr>
              <a:tr h="483640">
                <a:tc>
                  <a:txBody>
                    <a:bodyPr/>
                    <a:lstStyle/>
                    <a:p>
                      <a:pPr algn="ctr">
                        <a:lnSpc>
                          <a:spcPts val="1800"/>
                        </a:lnSpc>
                        <a:spcAft>
                          <a:spcPts val="0"/>
                        </a:spcAft>
                      </a:pPr>
                      <a:r>
                        <a:rPr lang="zh-CN" sz="2000" kern="100">
                          <a:effectLst/>
                          <a:latin typeface="Times New Roman" panose="02020603050405020304" pitchFamily="18" charset="0"/>
                          <a:ea typeface="宋体" panose="02010600030101010101" pitchFamily="2" charset="-122"/>
                        </a:rPr>
                        <a:t>截距</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kern="100">
                          <a:effectLst/>
                          <a:latin typeface="Times New Roman" panose="02020603050405020304" pitchFamily="18" charset="0"/>
                          <a:ea typeface="宋体" panose="02010600030101010101" pitchFamily="2" charset="-122"/>
                        </a:rPr>
                        <a:t>81.344</a:t>
                      </a:r>
                      <a:endParaRPr lang="zh-CN" sz="20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kern="100" dirty="0">
                          <a:effectLst/>
                          <a:latin typeface="Times New Roman" panose="02020603050405020304" pitchFamily="18" charset="0"/>
                          <a:ea typeface="宋体" panose="02010600030101010101" pitchFamily="2" charset="-122"/>
                        </a:rPr>
                        <a:t>81.853</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kern="100" dirty="0">
                          <a:effectLst/>
                          <a:latin typeface="Times New Roman" panose="02020603050405020304" pitchFamily="18" charset="0"/>
                          <a:ea typeface="宋体" panose="02010600030101010101" pitchFamily="2" charset="-122"/>
                        </a:rPr>
                        <a:t>82.343</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211350"/>
                  </a:ext>
                </a:extLst>
              </a:tr>
            </a:tbl>
          </a:graphicData>
        </a:graphic>
      </p:graphicFrame>
    </p:spTree>
    <p:extLst>
      <p:ext uri="{BB962C8B-B14F-4D97-AF65-F5344CB8AC3E}">
        <p14:creationId xmlns:p14="http://schemas.microsoft.com/office/powerpoint/2010/main" val="3440185462"/>
      </p:ext>
    </p:extLst>
  </p:cSld>
  <p:clrMapOvr>
    <a:masterClrMapping/>
  </p:clrMapOvr>
  <mc:AlternateContent xmlns:mc="http://schemas.openxmlformats.org/markup-compatibility/2006">
    <mc:Choice xmlns:p14="http://schemas.microsoft.com/office/powerpoint/2010/main" Requires="p14">
      <p:transition p14:dur="0" advTm="79"/>
    </mc:Choice>
    <mc:Fallback>
      <p:transition advTm="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4736773" y="3275955"/>
            <a:ext cx="8223578" cy="3852094"/>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5096697" y="2208029"/>
            <a:ext cx="82235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000" b="1" dirty="0">
                <a:solidFill>
                  <a:srgbClr val="024C89"/>
                </a:solidFill>
                <a:latin typeface="微软雅黑" pitchFamily="34" charset="-122"/>
                <a:ea typeface="微软雅黑" pitchFamily="34" charset="-122"/>
              </a:rPr>
              <a:t>一、研究背景</a:t>
            </a:r>
            <a:r>
              <a:rPr lang="en-US" altLang="zh-CN" sz="4000" b="1" dirty="0">
                <a:solidFill>
                  <a:srgbClr val="024C89"/>
                </a:solidFill>
                <a:latin typeface="微软雅黑" pitchFamily="34" charset="-122"/>
                <a:ea typeface="微软雅黑" pitchFamily="34" charset="-122"/>
              </a:rPr>
              <a:t>&amp;</a:t>
            </a:r>
            <a:r>
              <a:rPr lang="zh-CN" altLang="en-US" sz="4000" b="1" dirty="0">
                <a:solidFill>
                  <a:srgbClr val="024C89"/>
                </a:solidFill>
                <a:latin typeface="微软雅黑" pitchFamily="34" charset="-122"/>
                <a:ea typeface="微软雅黑" pitchFamily="34" charset="-122"/>
              </a:rPr>
              <a:t>文献综述</a:t>
            </a: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5349147" y="5473142"/>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697557" y="3402923"/>
            <a:ext cx="3626790" cy="3631789"/>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5904111" y="5148163"/>
            <a:ext cx="605881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3200" dirty="0">
                <a:solidFill>
                  <a:srgbClr val="FFFFFF"/>
                </a:solidFill>
                <a:latin typeface="微软雅黑" pitchFamily="34" charset="-122"/>
                <a:ea typeface="微软雅黑" pitchFamily="34" charset="-122"/>
              </a:rPr>
              <a:t>国内外研究现状</a:t>
            </a: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5349147" y="4024662"/>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5904110" y="3708003"/>
            <a:ext cx="605881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3200" dirty="0">
                <a:solidFill>
                  <a:srgbClr val="FFFFFF"/>
                </a:solidFill>
                <a:latin typeface="微软雅黑" pitchFamily="34" charset="-122"/>
                <a:ea typeface="微软雅黑" pitchFamily="34" charset="-122"/>
              </a:rPr>
              <a:t>问题由来</a:t>
            </a:r>
          </a:p>
        </p:txBody>
      </p:sp>
      <p:sp>
        <p:nvSpPr>
          <p:cNvPr id="9" name="Oval 40">
            <a:extLst>
              <a:ext uri="{FF2B5EF4-FFF2-40B4-BE49-F238E27FC236}">
                <a16:creationId xmlns:a16="http://schemas.microsoft.com/office/drawing/2014/main" id="{C32CD976-1C27-42B3-B4C8-F6033D90806B}"/>
              </a:ext>
            </a:extLst>
          </p:cNvPr>
          <p:cNvSpPr>
            <a:spLocks noChangeAspect="1" noChangeArrowheads="1"/>
          </p:cNvSpPr>
          <p:nvPr/>
        </p:nvSpPr>
        <p:spPr bwMode="auto">
          <a:xfrm>
            <a:off x="5349147" y="6155597"/>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0" name="TextBox 59">
            <a:extLst>
              <a:ext uri="{FF2B5EF4-FFF2-40B4-BE49-F238E27FC236}">
                <a16:creationId xmlns:a16="http://schemas.microsoft.com/office/drawing/2014/main" id="{C0FFF866-12FD-4359-AAAF-A75E9F778321}"/>
              </a:ext>
            </a:extLst>
          </p:cNvPr>
          <p:cNvSpPr txBox="1">
            <a:spLocks noChangeArrowheads="1"/>
          </p:cNvSpPr>
          <p:nvPr/>
        </p:nvSpPr>
        <p:spPr bwMode="auto">
          <a:xfrm>
            <a:off x="5904111" y="5830618"/>
            <a:ext cx="605881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3200" dirty="0">
                <a:solidFill>
                  <a:srgbClr val="FFFFFF"/>
                </a:solidFill>
                <a:latin typeface="微软雅黑" pitchFamily="34" charset="-122"/>
                <a:ea typeface="微软雅黑" pitchFamily="34" charset="-122"/>
              </a:rPr>
              <a:t>创新点</a:t>
            </a:r>
          </a:p>
        </p:txBody>
      </p:sp>
      <p:sp>
        <p:nvSpPr>
          <p:cNvPr id="18" name="Oval 40">
            <a:extLst>
              <a:ext uri="{FF2B5EF4-FFF2-40B4-BE49-F238E27FC236}">
                <a16:creationId xmlns:a16="http://schemas.microsoft.com/office/drawing/2014/main" id="{F083A1C8-1E0C-4748-BEEC-72A8CE1D4C52}"/>
              </a:ext>
            </a:extLst>
          </p:cNvPr>
          <p:cNvSpPr>
            <a:spLocks noChangeAspect="1" noChangeArrowheads="1"/>
          </p:cNvSpPr>
          <p:nvPr/>
        </p:nvSpPr>
        <p:spPr bwMode="auto">
          <a:xfrm>
            <a:off x="5349146" y="4722296"/>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kern="0">
              <a:solidFill>
                <a:srgbClr val="FFFFFF"/>
              </a:solidFill>
            </a:endParaRPr>
          </a:p>
        </p:txBody>
      </p:sp>
      <p:sp>
        <p:nvSpPr>
          <p:cNvPr id="19" name="TextBox 59">
            <a:extLst>
              <a:ext uri="{FF2B5EF4-FFF2-40B4-BE49-F238E27FC236}">
                <a16:creationId xmlns:a16="http://schemas.microsoft.com/office/drawing/2014/main" id="{B36A358E-C978-4E82-96BA-54D781B98351}"/>
              </a:ext>
            </a:extLst>
          </p:cNvPr>
          <p:cNvSpPr txBox="1">
            <a:spLocks noChangeArrowheads="1"/>
          </p:cNvSpPr>
          <p:nvPr/>
        </p:nvSpPr>
        <p:spPr bwMode="auto">
          <a:xfrm>
            <a:off x="5904110" y="4397317"/>
            <a:ext cx="605881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3200" dirty="0">
                <a:solidFill>
                  <a:srgbClr val="FFFFFF"/>
                </a:solidFill>
                <a:latin typeface="微软雅黑" pitchFamily="34" charset="-122"/>
                <a:ea typeface="微软雅黑" pitchFamily="34" charset="-122"/>
              </a:rPr>
              <a:t>问题抽象</a:t>
            </a:r>
          </a:p>
        </p:txBody>
      </p:sp>
    </p:spTree>
    <p:extLst>
      <p:ext uri="{BB962C8B-B14F-4D97-AF65-F5344CB8AC3E}">
        <p14:creationId xmlns:p14="http://schemas.microsoft.com/office/powerpoint/2010/main" val="3892350662"/>
      </p:ext>
    </p:extLst>
  </p:cSld>
  <p:clrMapOvr>
    <a:masterClrMapping/>
  </p:clrMapOvr>
  <mc:AlternateContent xmlns:mc="http://schemas.openxmlformats.org/markup-compatibility/2006">
    <mc:Choice xmlns:p14="http://schemas.microsoft.com/office/powerpoint/2010/main" Requires="p14">
      <p:transition spd="slow" p14:dur="2000" advTm="29"/>
    </mc:Choice>
    <mc:Fallback>
      <p:transition spd="slow" advTm="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4736773" y="3312293"/>
            <a:ext cx="8223578" cy="3852094"/>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kern="0">
              <a:solidFill>
                <a:srgbClr val="024C89"/>
              </a:solidFill>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4736773" y="2162224"/>
            <a:ext cx="72849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000" b="1" dirty="0">
                <a:solidFill>
                  <a:srgbClr val="024C89"/>
                </a:solidFill>
                <a:latin typeface="微软雅黑" pitchFamily="34" charset="-122"/>
                <a:ea typeface="微软雅黑" pitchFamily="34" charset="-122"/>
              </a:rPr>
              <a:t>五、总结与展望</a:t>
            </a: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5349147" y="4686664"/>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sz="2000" kern="0">
              <a:solidFill>
                <a:srgbClr val="FFFFFF"/>
              </a:solidFill>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697557" y="3402923"/>
            <a:ext cx="3626790" cy="3631789"/>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kern="0">
              <a:solidFill>
                <a:srgbClr val="024C89"/>
              </a:solidFill>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5996150" y="4413666"/>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结论</a:t>
            </a:r>
          </a:p>
        </p:txBody>
      </p:sp>
      <p:sp>
        <p:nvSpPr>
          <p:cNvPr id="18" name="Oval 40">
            <a:extLst>
              <a:ext uri="{FF2B5EF4-FFF2-40B4-BE49-F238E27FC236}">
                <a16:creationId xmlns:a16="http://schemas.microsoft.com/office/drawing/2014/main" id="{E89A8D01-FABF-A44E-86B5-77B75DDD0C33}"/>
              </a:ext>
            </a:extLst>
          </p:cNvPr>
          <p:cNvSpPr>
            <a:spLocks noChangeAspect="1" noChangeArrowheads="1"/>
          </p:cNvSpPr>
          <p:nvPr/>
        </p:nvSpPr>
        <p:spPr bwMode="auto">
          <a:xfrm>
            <a:off x="5349147" y="5352756"/>
            <a:ext cx="227456" cy="227455"/>
          </a:xfrm>
          <a:prstGeom prst="ellipse">
            <a:avLst/>
          </a:prstGeom>
          <a:solidFill>
            <a:srgbClr val="B12923"/>
          </a:solidFill>
          <a:ln w="28575">
            <a:solidFill>
              <a:srgbClr val="FFFFFF"/>
            </a:solidFill>
            <a:round/>
            <a:headEnd/>
            <a:tailEnd/>
          </a:ln>
        </p:spPr>
        <p:txBody>
          <a:bodyPr/>
          <a:lstStyle/>
          <a:p>
            <a:pPr fontAlgn="auto">
              <a:spcBef>
                <a:spcPts val="0"/>
              </a:spcBef>
              <a:spcAft>
                <a:spcPts val="0"/>
              </a:spcAft>
              <a:defRPr/>
            </a:pPr>
            <a:endParaRPr lang="zh-CN" altLang="en-US" sz="2000" kern="0">
              <a:solidFill>
                <a:srgbClr val="FFFFFF"/>
              </a:solidFill>
            </a:endParaRPr>
          </a:p>
        </p:txBody>
      </p:sp>
      <p:sp>
        <p:nvSpPr>
          <p:cNvPr id="19" name="TextBox 59">
            <a:extLst>
              <a:ext uri="{FF2B5EF4-FFF2-40B4-BE49-F238E27FC236}">
                <a16:creationId xmlns:a16="http://schemas.microsoft.com/office/drawing/2014/main" id="{2FA484DC-A76B-F647-8A62-1EF797E9D242}"/>
              </a:ext>
            </a:extLst>
          </p:cNvPr>
          <p:cNvSpPr txBox="1">
            <a:spLocks noChangeArrowheads="1"/>
          </p:cNvSpPr>
          <p:nvPr/>
        </p:nvSpPr>
        <p:spPr bwMode="auto">
          <a:xfrm>
            <a:off x="5996150" y="5076155"/>
            <a:ext cx="6058815" cy="66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800" dirty="0">
                <a:solidFill>
                  <a:srgbClr val="FFFFFF"/>
                </a:solidFill>
                <a:latin typeface="微软雅黑" pitchFamily="34" charset="-122"/>
                <a:ea typeface="微软雅黑" pitchFamily="34" charset="-122"/>
              </a:rPr>
              <a:t>展望</a:t>
            </a:r>
          </a:p>
        </p:txBody>
      </p:sp>
    </p:spTree>
    <p:extLst>
      <p:ext uri="{BB962C8B-B14F-4D97-AF65-F5344CB8AC3E}">
        <p14:creationId xmlns:p14="http://schemas.microsoft.com/office/powerpoint/2010/main" val="3543863904"/>
      </p:ext>
    </p:extLst>
  </p:cSld>
  <p:clrMapOvr>
    <a:masterClrMapping/>
  </p:clrMapOvr>
  <mc:AlternateContent xmlns:mc="http://schemas.openxmlformats.org/markup-compatibility/2006">
    <mc:Choice xmlns:p14="http://schemas.microsoft.com/office/powerpoint/2010/main" Requires="p14">
      <p:transition spd="slow" p14:dur="2000" advTm="390"/>
    </mc:Choice>
    <mc:Fallback>
      <p:transition spd="slow" advTm="39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a:xfrm>
            <a:off x="1250039" y="664235"/>
            <a:ext cx="10918767" cy="644713"/>
          </a:xfrm>
        </p:spPr>
        <p:txBody>
          <a:bodyPr/>
          <a:lstStyle/>
          <a:p>
            <a:r>
              <a:rPr lang="en-US" altLang="zh-CN" dirty="0"/>
              <a:t>5 </a:t>
            </a:r>
            <a:r>
              <a:rPr lang="zh-CN" altLang="en-US" dirty="0"/>
              <a:t>总结</a:t>
            </a:r>
            <a:r>
              <a:rPr lang="en-US" altLang="zh-CN" dirty="0"/>
              <a:t>&amp;</a:t>
            </a:r>
            <a:r>
              <a:rPr lang="zh-CN" altLang="en-US" dirty="0"/>
              <a:t>展望</a:t>
            </a:r>
          </a:p>
        </p:txBody>
      </p:sp>
      <p:sp>
        <p:nvSpPr>
          <p:cNvPr id="2" name="矩形 1">
            <a:extLst>
              <a:ext uri="{FF2B5EF4-FFF2-40B4-BE49-F238E27FC236}">
                <a16:creationId xmlns:a16="http://schemas.microsoft.com/office/drawing/2014/main" id="{0DB5F31C-E923-48F2-A7F1-8645EE1FF987}"/>
              </a:ext>
            </a:extLst>
          </p:cNvPr>
          <p:cNvSpPr/>
          <p:nvPr/>
        </p:nvSpPr>
        <p:spPr>
          <a:xfrm>
            <a:off x="719535" y="2051819"/>
            <a:ext cx="11305256" cy="5078313"/>
          </a:xfrm>
          <a:prstGeom prst="rect">
            <a:avLst/>
          </a:prstGeom>
        </p:spPr>
        <p:txBody>
          <a:bodyPr wrap="square">
            <a:spAutoFit/>
          </a:bodyPr>
          <a:lstStyle/>
          <a:p>
            <a:r>
              <a:rPr lang="zh-CN" altLang="en-US" sz="3600" b="1" kern="100" dirty="0">
                <a:latin typeface="Times New Roman" panose="02020603050405020304" pitchFamily="18" charset="0"/>
                <a:cs typeface="Times New Roman" panose="02020603050405020304" pitchFamily="18" charset="0"/>
              </a:rPr>
              <a:t>总结</a:t>
            </a:r>
            <a:endParaRPr lang="en-US" altLang="zh-CN" sz="3600" b="1" kern="1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zh-CN" altLang="zh-CN" sz="2800" dirty="0"/>
              <a:t>提出了一种随机生成节理裂隙迹线图的离散裂隙网络的可视化方法</a:t>
            </a:r>
            <a:endParaRPr lang="en-US" altLang="zh-CN" sz="2800" dirty="0"/>
          </a:p>
          <a:p>
            <a:pPr marL="285750" indent="-285750" algn="just">
              <a:buFont typeface="Arial" panose="020B0604020202020204" pitchFamily="34" charset="0"/>
              <a:buChar char="•"/>
            </a:pPr>
            <a:r>
              <a:rPr lang="zh-CN" altLang="en-US" sz="2800" dirty="0"/>
              <a:t>建立了一套完整有效的二维离散裂隙网络的相似度评价体系</a:t>
            </a:r>
            <a:endParaRPr lang="en-US" altLang="zh-CN" sz="2800" dirty="0"/>
          </a:p>
          <a:p>
            <a:pPr marL="285750" indent="-285750" algn="just">
              <a:buFont typeface="Arial" panose="020B0604020202020204" pitchFamily="34" charset="0"/>
              <a:buChar char="•"/>
            </a:pPr>
            <a:r>
              <a:rPr lang="zh-CN" altLang="en-US" sz="2800" dirty="0"/>
              <a:t>通过结合云南蒙自</a:t>
            </a:r>
            <a:r>
              <a:rPr lang="en-US" altLang="zh-CN" sz="2800" dirty="0"/>
              <a:t>-</a:t>
            </a:r>
            <a:r>
              <a:rPr lang="zh-CN" altLang="en-US" sz="2800" dirty="0"/>
              <a:t>屏边高速公路隧道掌子面的工程数据和四川昌河大坝</a:t>
            </a:r>
            <a:r>
              <a:rPr lang="en-US" altLang="zh-CN" sz="2800" dirty="0"/>
              <a:t>3</a:t>
            </a:r>
            <a:r>
              <a:rPr lang="zh-CN" altLang="en-US" sz="2800" dirty="0"/>
              <a:t>号泄洪隧道坡面岩石的地质信息，对上述提出的可视化方法和相似度评价体系做了工程实际应用和相关分析</a:t>
            </a:r>
            <a:endParaRPr lang="en-US" altLang="zh-CN" sz="2800" dirty="0"/>
          </a:p>
          <a:p>
            <a:pPr marL="285750" indent="-285750">
              <a:buFont typeface="Arial" panose="020B0604020202020204" pitchFamily="34" charset="0"/>
              <a:buChar char="•"/>
            </a:pPr>
            <a:endParaRPr lang="en-US" altLang="zh-CN" sz="2800" dirty="0"/>
          </a:p>
          <a:p>
            <a:r>
              <a:rPr lang="zh-CN" altLang="en-US" sz="3600" b="1" kern="100" dirty="0">
                <a:latin typeface="Times New Roman" panose="02020603050405020304" pitchFamily="18" charset="0"/>
                <a:cs typeface="Times New Roman" panose="02020603050405020304" pitchFamily="18" charset="0"/>
              </a:rPr>
              <a:t>展望</a:t>
            </a:r>
            <a:endParaRPr lang="en-US" altLang="zh-CN" sz="3600" b="1" kern="1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2800" dirty="0"/>
              <a:t>解决用何种标准衡量相似度评价结果的问题</a:t>
            </a:r>
            <a:endParaRPr lang="en-US" altLang="zh-CN" sz="2800" dirty="0"/>
          </a:p>
          <a:p>
            <a:pPr marL="457200" indent="-457200">
              <a:buFont typeface="Arial" panose="020B0604020202020204" pitchFamily="34" charset="0"/>
              <a:buChar char="•"/>
            </a:pPr>
            <a:r>
              <a:rPr lang="zh-CN" altLang="en-US" sz="2800" dirty="0"/>
              <a:t>采用非线性拟合方式合成最终的综合相似度</a:t>
            </a:r>
            <a:endParaRPr lang="en-US" altLang="zh-CN" sz="2800" dirty="0"/>
          </a:p>
          <a:p>
            <a:pPr marL="457200" indent="-457200">
              <a:buFont typeface="Arial" panose="020B0604020202020204" pitchFamily="34" charset="0"/>
              <a:buChar char="•"/>
            </a:pPr>
            <a:r>
              <a:rPr lang="zh-CN" altLang="en-US" sz="2800" dirty="0"/>
              <a:t>位置相似度指标的改进</a:t>
            </a:r>
          </a:p>
        </p:txBody>
      </p:sp>
    </p:spTree>
    <p:extLst>
      <p:ext uri="{BB962C8B-B14F-4D97-AF65-F5344CB8AC3E}">
        <p14:creationId xmlns:p14="http://schemas.microsoft.com/office/powerpoint/2010/main" val="678353584"/>
      </p:ext>
    </p:extLst>
  </p:cSld>
  <p:clrMapOvr>
    <a:masterClrMapping/>
  </p:clrMapOvr>
  <mc:AlternateContent xmlns:mc="http://schemas.openxmlformats.org/markup-compatibility/2006">
    <mc:Choice xmlns:p14="http://schemas.microsoft.com/office/powerpoint/2010/main" Requires="p14">
      <p:transition p14:dur="0" advTm="140163"/>
    </mc:Choice>
    <mc:Fallback>
      <p:transition advTm="14016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28E3B5-D8AD-4DD5-B8BB-A64DB8404087}"/>
              </a:ext>
            </a:extLst>
          </p:cNvPr>
          <p:cNvSpPr>
            <a:spLocks noGrp="1"/>
          </p:cNvSpPr>
          <p:nvPr>
            <p:ph type="body" sz="quarter" idx="10"/>
          </p:nvPr>
        </p:nvSpPr>
        <p:spPr>
          <a:xfrm>
            <a:off x="1403561" y="4375067"/>
            <a:ext cx="11125286" cy="1061128"/>
          </a:xfrm>
        </p:spPr>
        <p:txBody>
          <a:bodyPr/>
          <a:lstStyle/>
          <a:p>
            <a:r>
              <a:rPr lang="zh-CN" altLang="en-US" spc="3150" dirty="0"/>
              <a:t>感谢批评指正！</a:t>
            </a:r>
          </a:p>
        </p:txBody>
      </p:sp>
      <p:sp>
        <p:nvSpPr>
          <p:cNvPr id="3" name="文本占位符 2">
            <a:extLst>
              <a:ext uri="{FF2B5EF4-FFF2-40B4-BE49-F238E27FC236}">
                <a16:creationId xmlns:a16="http://schemas.microsoft.com/office/drawing/2014/main" id="{B7FA57A5-9DCC-456D-9CD1-37514847FA3E}"/>
              </a:ext>
            </a:extLst>
          </p:cNvPr>
          <p:cNvSpPr>
            <a:spLocks noGrp="1"/>
          </p:cNvSpPr>
          <p:nvPr>
            <p:ph type="body" sz="quarter" idx="11"/>
          </p:nvPr>
        </p:nvSpPr>
        <p:spPr/>
        <p:txBody>
          <a:bodyPr/>
          <a:lstStyle/>
          <a:p>
            <a:r>
              <a:rPr lang="zh-CN" altLang="en-US" dirty="0"/>
              <a:t>高程展</a:t>
            </a:r>
          </a:p>
        </p:txBody>
      </p:sp>
      <p:sp>
        <p:nvSpPr>
          <p:cNvPr id="4" name="文本占位符 3">
            <a:extLst>
              <a:ext uri="{FF2B5EF4-FFF2-40B4-BE49-F238E27FC236}">
                <a16:creationId xmlns:a16="http://schemas.microsoft.com/office/drawing/2014/main" id="{36BEF51D-FE61-4109-9CE7-B12DF3239AAB}"/>
              </a:ext>
            </a:extLst>
          </p:cNvPr>
          <p:cNvSpPr>
            <a:spLocks noGrp="1"/>
          </p:cNvSpPr>
          <p:nvPr>
            <p:ph type="body" sz="quarter" idx="12"/>
          </p:nvPr>
        </p:nvSpPr>
        <p:spPr/>
        <p:txBody>
          <a:bodyPr/>
          <a:lstStyle/>
          <a:p>
            <a:r>
              <a:rPr lang="zh-CN" altLang="en-US" dirty="0"/>
              <a:t>黄宏伟 教授</a:t>
            </a:r>
          </a:p>
        </p:txBody>
      </p:sp>
      <p:sp>
        <p:nvSpPr>
          <p:cNvPr id="5" name="圆角矩形 4">
            <a:extLst>
              <a:ext uri="{FF2B5EF4-FFF2-40B4-BE49-F238E27FC236}">
                <a16:creationId xmlns:a16="http://schemas.microsoft.com/office/drawing/2014/main" id="{7499C7EB-980D-D641-9A47-8E17C53AE4B4}"/>
              </a:ext>
            </a:extLst>
          </p:cNvPr>
          <p:cNvSpPr/>
          <p:nvPr/>
        </p:nvSpPr>
        <p:spPr bwMode="auto">
          <a:xfrm>
            <a:off x="2807767" y="7955783"/>
            <a:ext cx="1872208" cy="648764"/>
          </a:xfrm>
          <a:prstGeom prst="roundRect">
            <a:avLst/>
          </a:prstGeom>
          <a:solidFill>
            <a:schemeClr val="tx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8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rPr>
              <a:t>汇报人</a:t>
            </a:r>
          </a:p>
        </p:txBody>
      </p:sp>
      <p:sp>
        <p:nvSpPr>
          <p:cNvPr id="6" name="圆角矩形 5">
            <a:extLst>
              <a:ext uri="{FF2B5EF4-FFF2-40B4-BE49-F238E27FC236}">
                <a16:creationId xmlns:a16="http://schemas.microsoft.com/office/drawing/2014/main" id="{AAE054F0-9FA8-2A4A-BFC0-143298D60B9A}"/>
              </a:ext>
            </a:extLst>
          </p:cNvPr>
          <p:cNvSpPr/>
          <p:nvPr/>
        </p:nvSpPr>
        <p:spPr bwMode="auto">
          <a:xfrm>
            <a:off x="7200255" y="7955783"/>
            <a:ext cx="1872208" cy="648764"/>
          </a:xfrm>
          <a:prstGeom prst="roundRect">
            <a:avLst/>
          </a:prstGeom>
          <a:solidFill>
            <a:schemeClr val="tx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800" dirty="0">
                <a:solidFill>
                  <a:schemeClr val="accent1"/>
                </a:solidFill>
                <a:latin typeface="Microsoft YaHei" panose="020B0503020204020204" pitchFamily="34" charset="-122"/>
                <a:ea typeface="Microsoft YaHei" panose="020B0503020204020204" pitchFamily="34" charset="-122"/>
              </a:rPr>
              <a:t>指导老师</a:t>
            </a:r>
            <a:endParaRPr kumimoji="0" lang="zh-CN" altLang="en-US" sz="28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3172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5369AED-45BF-EC47-BF30-2DD8E04AD717}"/>
              </a:ext>
            </a:extLst>
          </p:cNvPr>
          <p:cNvSpPr txBox="1">
            <a:spLocks/>
          </p:cNvSpPr>
          <p:nvPr/>
        </p:nvSpPr>
        <p:spPr>
          <a:xfrm>
            <a:off x="1083937" y="616004"/>
            <a:ext cx="9927282" cy="716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4094" dirty="0">
                <a:latin typeface="Microsoft YaHei" panose="020B0503020204020204" pitchFamily="34" charset="-122"/>
                <a:ea typeface="Microsoft YaHei" panose="020B0503020204020204" pitchFamily="34" charset="-122"/>
              </a:rPr>
              <a:t>1.1</a:t>
            </a:r>
            <a:r>
              <a:rPr lang="zh-CN" altLang="en-US" sz="4094" dirty="0">
                <a:latin typeface="Microsoft YaHei" panose="020B0503020204020204" pitchFamily="34" charset="-122"/>
                <a:ea typeface="Microsoft YaHei" panose="020B0503020204020204" pitchFamily="34" charset="-122"/>
              </a:rPr>
              <a:t> 问题由来</a:t>
            </a:r>
          </a:p>
        </p:txBody>
      </p:sp>
      <p:sp>
        <p:nvSpPr>
          <p:cNvPr id="5" name="灯片编号占位符 8">
            <a:extLst>
              <a:ext uri="{FF2B5EF4-FFF2-40B4-BE49-F238E27FC236}">
                <a16:creationId xmlns:a16="http://schemas.microsoft.com/office/drawing/2014/main" id="{232244F3-B27B-DA4F-A478-CDB7840B2C5B}"/>
              </a:ext>
            </a:extLst>
          </p:cNvPr>
          <p:cNvSpPr txBox="1">
            <a:spLocks/>
          </p:cNvSpPr>
          <p:nvPr/>
        </p:nvSpPr>
        <p:spPr>
          <a:xfrm>
            <a:off x="-1344144" y="9830916"/>
            <a:ext cx="1190727" cy="5238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1pPr>
            <a:lvl2pPr marL="742950" indent="-28575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2pPr>
            <a:lvl3pPr marL="11430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3pPr>
            <a:lvl4pPr marL="16002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4pPr>
            <a:lvl5pPr marL="20574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9pPr>
          </a:lstStyle>
          <a:p>
            <a:endParaRPr lang="en-US" altLang="ko-KR" sz="2520" dirty="0">
              <a:solidFill>
                <a:schemeClr val="tx1"/>
              </a:solidFill>
              <a:latin typeface="Times New Roman" panose="02020603050405020304" pitchFamily="18" charset="0"/>
            </a:endParaRPr>
          </a:p>
        </p:txBody>
      </p:sp>
      <p:grpSp>
        <p:nvGrpSpPr>
          <p:cNvPr id="9" name="组合 8">
            <a:extLst>
              <a:ext uri="{FF2B5EF4-FFF2-40B4-BE49-F238E27FC236}">
                <a16:creationId xmlns:a16="http://schemas.microsoft.com/office/drawing/2014/main" id="{F195EA4A-FC63-4E3B-BCE9-5A5DD0AFA8B6}"/>
              </a:ext>
            </a:extLst>
          </p:cNvPr>
          <p:cNvGrpSpPr/>
          <p:nvPr/>
        </p:nvGrpSpPr>
        <p:grpSpPr>
          <a:xfrm>
            <a:off x="6962096" y="1615166"/>
            <a:ext cx="4392488" cy="3270968"/>
            <a:chOff x="3311823" y="2354429"/>
            <a:chExt cx="4598385" cy="4027228"/>
          </a:xfrm>
        </p:grpSpPr>
        <p:pic>
          <p:nvPicPr>
            <p:cNvPr id="68" name="图片 67">
              <a:extLst>
                <a:ext uri="{FF2B5EF4-FFF2-40B4-BE49-F238E27FC236}">
                  <a16:creationId xmlns:a16="http://schemas.microsoft.com/office/drawing/2014/main" id="{95959856-78F2-4D94-9C82-27E0FBE7EC34}"/>
                </a:ext>
              </a:extLst>
            </p:cNvPr>
            <p:cNvPicPr>
              <a:picLocks noChangeAspect="1"/>
            </p:cNvPicPr>
            <p:nvPr/>
          </p:nvPicPr>
          <p:blipFill>
            <a:blip r:embed="rId3"/>
            <a:stretch>
              <a:fillRect/>
            </a:stretch>
          </p:blipFill>
          <p:spPr>
            <a:xfrm>
              <a:off x="3311823" y="2354429"/>
              <a:ext cx="4566017" cy="1818290"/>
            </a:xfrm>
            <a:prstGeom prst="rect">
              <a:avLst/>
            </a:prstGeom>
          </p:spPr>
        </p:pic>
        <p:pic>
          <p:nvPicPr>
            <p:cNvPr id="70" name="图片 69">
              <a:extLst>
                <a:ext uri="{FF2B5EF4-FFF2-40B4-BE49-F238E27FC236}">
                  <a16:creationId xmlns:a16="http://schemas.microsoft.com/office/drawing/2014/main" id="{88977907-E458-4DF0-8828-2A615B256AE0}"/>
                </a:ext>
              </a:extLst>
            </p:cNvPr>
            <p:cNvPicPr>
              <a:picLocks noChangeAspect="1"/>
            </p:cNvPicPr>
            <p:nvPr/>
          </p:nvPicPr>
          <p:blipFill>
            <a:blip r:embed="rId4"/>
            <a:stretch>
              <a:fillRect/>
            </a:stretch>
          </p:blipFill>
          <p:spPr>
            <a:xfrm>
              <a:off x="3311823" y="4172719"/>
              <a:ext cx="4598385" cy="2208938"/>
            </a:xfrm>
            <a:prstGeom prst="rect">
              <a:avLst/>
            </a:prstGeom>
          </p:spPr>
        </p:pic>
      </p:grpSp>
      <p:pic>
        <p:nvPicPr>
          <p:cNvPr id="98" name="图片 97">
            <a:extLst>
              <a:ext uri="{FF2B5EF4-FFF2-40B4-BE49-F238E27FC236}">
                <a16:creationId xmlns:a16="http://schemas.microsoft.com/office/drawing/2014/main" id="{DEE3A003-1F03-4E39-B93B-035643000B0A}"/>
              </a:ext>
            </a:extLst>
          </p:cNvPr>
          <p:cNvPicPr>
            <a:picLocks noChangeAspect="1"/>
          </p:cNvPicPr>
          <p:nvPr/>
        </p:nvPicPr>
        <p:blipFill rotWithShape="1">
          <a:blip r:embed="rId5"/>
          <a:srcRect l="969" t="3536" r="1020" b="1420"/>
          <a:stretch/>
        </p:blipFill>
        <p:spPr>
          <a:xfrm>
            <a:off x="7500539" y="5428611"/>
            <a:ext cx="3528392" cy="1800200"/>
          </a:xfrm>
          <a:prstGeom prst="rect">
            <a:avLst/>
          </a:prstGeom>
        </p:spPr>
      </p:pic>
      <p:sp>
        <p:nvSpPr>
          <p:cNvPr id="10" name="文本框 9">
            <a:extLst>
              <a:ext uri="{FF2B5EF4-FFF2-40B4-BE49-F238E27FC236}">
                <a16:creationId xmlns:a16="http://schemas.microsoft.com/office/drawing/2014/main" id="{68BB30DA-F315-445F-87ED-829E7CD203C8}"/>
              </a:ext>
            </a:extLst>
          </p:cNvPr>
          <p:cNvSpPr txBox="1"/>
          <p:nvPr/>
        </p:nvSpPr>
        <p:spPr>
          <a:xfrm>
            <a:off x="0" y="4937986"/>
            <a:ext cx="2997075" cy="1569660"/>
          </a:xfrm>
          <a:prstGeom prst="rect">
            <a:avLst/>
          </a:prstGeom>
          <a:noFill/>
        </p:spPr>
        <p:txBody>
          <a:bodyPr wrap="square" rtlCol="0">
            <a:spAutoFit/>
          </a:bodyPr>
          <a:lstStyle/>
          <a:p>
            <a:pPr algn="ctr"/>
            <a:r>
              <a:rPr lang="zh-CN" altLang="en-US" sz="3200" dirty="0">
                <a:latin typeface="Microsoft YaHei" panose="020B0503020204020204" pitchFamily="34" charset="-122"/>
                <a:ea typeface="Microsoft YaHei" panose="020B0503020204020204" pitchFamily="34" charset="-122"/>
              </a:rPr>
              <a:t>建立</a:t>
            </a:r>
            <a:endParaRPr lang="en-US" altLang="zh-CN" sz="3200" dirty="0">
              <a:latin typeface="Microsoft YaHei" panose="020B0503020204020204" pitchFamily="34" charset="-122"/>
              <a:ea typeface="Microsoft YaHei" panose="020B0503020204020204" pitchFamily="34" charset="-122"/>
            </a:endParaRPr>
          </a:p>
          <a:p>
            <a:pPr algn="ctr"/>
            <a:r>
              <a:rPr lang="zh-CN" altLang="en-US" sz="3200" dirty="0">
                <a:latin typeface="Microsoft YaHei" panose="020B0503020204020204" pitchFamily="34" charset="-122"/>
                <a:ea typeface="Microsoft YaHei" panose="020B0503020204020204" pitchFamily="34" charset="-122"/>
              </a:rPr>
              <a:t>离散裂隙网络</a:t>
            </a:r>
            <a:endParaRPr lang="en-US" altLang="zh-CN" sz="3200" dirty="0">
              <a:latin typeface="Microsoft YaHei" panose="020B0503020204020204" pitchFamily="34" charset="-122"/>
              <a:ea typeface="Microsoft YaHei" panose="020B0503020204020204" pitchFamily="34" charset="-122"/>
            </a:endParaRPr>
          </a:p>
          <a:p>
            <a:pPr algn="ctr"/>
            <a:r>
              <a:rPr lang="zh-CN" altLang="en-US" sz="3200" dirty="0">
                <a:latin typeface="Microsoft YaHei" panose="020B0503020204020204" pitchFamily="34" charset="-122"/>
                <a:ea typeface="Microsoft YaHei" panose="020B0503020204020204" pitchFamily="34" charset="-122"/>
              </a:rPr>
              <a:t>的两种方法</a:t>
            </a:r>
          </a:p>
        </p:txBody>
      </p:sp>
      <p:sp>
        <p:nvSpPr>
          <p:cNvPr id="11" name="左大括号 10">
            <a:extLst>
              <a:ext uri="{FF2B5EF4-FFF2-40B4-BE49-F238E27FC236}">
                <a16:creationId xmlns:a16="http://schemas.microsoft.com/office/drawing/2014/main" id="{E47205FB-F3C9-46E5-8D2B-D882278DF57B}"/>
              </a:ext>
            </a:extLst>
          </p:cNvPr>
          <p:cNvSpPr/>
          <p:nvPr/>
        </p:nvSpPr>
        <p:spPr>
          <a:xfrm>
            <a:off x="2785789" y="1801092"/>
            <a:ext cx="576064" cy="72550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D9D0DA50-743D-4CBF-99F2-A4323B3928F1}"/>
              </a:ext>
            </a:extLst>
          </p:cNvPr>
          <p:cNvSpPr txBox="1"/>
          <p:nvPr/>
        </p:nvSpPr>
        <p:spPr>
          <a:xfrm>
            <a:off x="3780813" y="3345897"/>
            <a:ext cx="2339102" cy="954107"/>
          </a:xfrm>
          <a:prstGeom prst="rect">
            <a:avLst/>
          </a:prstGeom>
          <a:noFill/>
        </p:spPr>
        <p:txBody>
          <a:bodyPr wrap="none" rtlCol="0">
            <a:spAutoFit/>
          </a:bodyPr>
          <a:lstStyle/>
          <a:p>
            <a:r>
              <a:rPr lang="zh-CN" altLang="en-US" sz="2800" dirty="0">
                <a:latin typeface="Microsoft YaHei" panose="020B0503020204020204" pitchFamily="34" charset="-122"/>
                <a:ea typeface="Microsoft YaHei" panose="020B0503020204020204" pitchFamily="34" charset="-122"/>
              </a:rPr>
              <a:t>数值模拟软件</a:t>
            </a:r>
            <a:endParaRPr lang="en-US" altLang="zh-CN" sz="2800" dirty="0">
              <a:latin typeface="Microsoft YaHei" panose="020B0503020204020204" pitchFamily="34" charset="-122"/>
              <a:ea typeface="Microsoft YaHei" panose="020B0503020204020204" pitchFamily="34" charset="-122"/>
            </a:endParaRPr>
          </a:p>
          <a:p>
            <a:r>
              <a:rPr lang="zh-CN" altLang="en-US" sz="2800" dirty="0">
                <a:latin typeface="Microsoft YaHei" panose="020B0503020204020204" pitchFamily="34" charset="-122"/>
                <a:ea typeface="Microsoft YaHei" panose="020B0503020204020204" pitchFamily="34" charset="-122"/>
              </a:rPr>
              <a:t>（如</a:t>
            </a:r>
            <a:r>
              <a:rPr lang="en-US" altLang="zh-CN" sz="2800" dirty="0">
                <a:latin typeface="Microsoft YaHei" panose="020B0503020204020204" pitchFamily="34" charset="-122"/>
                <a:ea typeface="Microsoft YaHei" panose="020B0503020204020204" pitchFamily="34" charset="-122"/>
              </a:rPr>
              <a:t>3DEC</a:t>
            </a:r>
            <a:r>
              <a:rPr lang="zh-CN" altLang="en-US" sz="2800" dirty="0">
                <a:latin typeface="Microsoft YaHei" panose="020B0503020204020204" pitchFamily="34" charset="-122"/>
                <a:ea typeface="Microsoft YaHei" panose="020B0503020204020204" pitchFamily="34" charset="-122"/>
              </a:rPr>
              <a:t>）</a:t>
            </a:r>
          </a:p>
        </p:txBody>
      </p:sp>
      <p:pic>
        <p:nvPicPr>
          <p:cNvPr id="104" name="图片 103">
            <a:extLst>
              <a:ext uri="{FF2B5EF4-FFF2-40B4-BE49-F238E27FC236}">
                <a16:creationId xmlns:a16="http://schemas.microsoft.com/office/drawing/2014/main" id="{14BA0EB4-4204-483A-A19C-21FF0FB5E711}"/>
              </a:ext>
            </a:extLst>
          </p:cNvPr>
          <p:cNvPicPr/>
          <p:nvPr/>
        </p:nvPicPr>
        <p:blipFill rotWithShape="1">
          <a:blip r:embed="rId6" cstate="print">
            <a:extLst>
              <a:ext uri="{28A0092B-C50C-407E-A947-70E740481C1C}">
                <a14:useLocalDpi xmlns:a14="http://schemas.microsoft.com/office/drawing/2010/main" val="0"/>
              </a:ext>
            </a:extLst>
          </a:blip>
          <a:srcRect l="4811" t="2114" r="7611" b="3053"/>
          <a:stretch/>
        </p:blipFill>
        <p:spPr bwMode="auto">
          <a:xfrm>
            <a:off x="7802224" y="7256764"/>
            <a:ext cx="2925022" cy="1614702"/>
          </a:xfrm>
          <a:prstGeom prst="rect">
            <a:avLst/>
          </a:prstGeom>
          <a:noFill/>
          <a:ln>
            <a:noFill/>
          </a:ln>
          <a:extLst>
            <a:ext uri="{53640926-AAD7-44D8-BBD7-CCE9431645EC}">
              <a14:shadowObscured xmlns:a14="http://schemas.microsoft.com/office/drawing/2010/main"/>
            </a:ext>
          </a:extLst>
        </p:spPr>
      </p:pic>
      <p:sp>
        <p:nvSpPr>
          <p:cNvPr id="105" name="文本框 104">
            <a:extLst>
              <a:ext uri="{FF2B5EF4-FFF2-40B4-BE49-F238E27FC236}">
                <a16:creationId xmlns:a16="http://schemas.microsoft.com/office/drawing/2014/main" id="{2F557001-FE97-4675-9193-146FDE21757C}"/>
              </a:ext>
            </a:extLst>
          </p:cNvPr>
          <p:cNvSpPr txBox="1"/>
          <p:nvPr/>
        </p:nvSpPr>
        <p:spPr>
          <a:xfrm>
            <a:off x="3780813" y="6498312"/>
            <a:ext cx="2382383" cy="1384995"/>
          </a:xfrm>
          <a:prstGeom prst="rect">
            <a:avLst/>
          </a:prstGeom>
          <a:noFill/>
        </p:spPr>
        <p:txBody>
          <a:bodyPr wrap="none" rtlCol="0">
            <a:spAutoFit/>
          </a:bodyPr>
          <a:lstStyle/>
          <a:p>
            <a:r>
              <a:rPr lang="zh-CN" altLang="en-US" sz="2800" dirty="0">
                <a:latin typeface="Microsoft YaHei" panose="020B0503020204020204" pitchFamily="34" charset="-122"/>
                <a:ea typeface="Microsoft YaHei" panose="020B0503020204020204" pitchFamily="34" charset="-122"/>
              </a:rPr>
              <a:t>三维重建</a:t>
            </a:r>
            <a:endParaRPr lang="en-US" altLang="zh-CN" sz="2800" dirty="0">
              <a:latin typeface="Microsoft YaHei" panose="020B0503020204020204" pitchFamily="34" charset="-122"/>
              <a:ea typeface="Microsoft YaHei" panose="020B0503020204020204" pitchFamily="34" charset="-122"/>
            </a:endParaRPr>
          </a:p>
          <a:p>
            <a:r>
              <a:rPr lang="en-US" altLang="zh-CN" sz="2800" dirty="0">
                <a:latin typeface="Microsoft YaHei" panose="020B0503020204020204" pitchFamily="34" charset="-122"/>
                <a:ea typeface="Microsoft YaHei" panose="020B0503020204020204" pitchFamily="34" charset="-122"/>
              </a:rPr>
              <a:t>1. </a:t>
            </a:r>
            <a:r>
              <a:rPr lang="zh-CN" altLang="en-US" sz="2800" dirty="0">
                <a:latin typeface="Microsoft YaHei" panose="020B0503020204020204" pitchFamily="34" charset="-122"/>
                <a:ea typeface="Microsoft YaHei" panose="020B0503020204020204" pitchFamily="34" charset="-122"/>
              </a:rPr>
              <a:t>多角度拍摄</a:t>
            </a:r>
            <a:endParaRPr lang="en-US" altLang="zh-CN" sz="2800" dirty="0">
              <a:latin typeface="Microsoft YaHei" panose="020B0503020204020204" pitchFamily="34" charset="-122"/>
              <a:ea typeface="Microsoft YaHei" panose="020B0503020204020204" pitchFamily="34" charset="-122"/>
            </a:endParaRPr>
          </a:p>
          <a:p>
            <a:r>
              <a:rPr lang="en-US" altLang="zh-CN" sz="2800" dirty="0">
                <a:latin typeface="Microsoft YaHei" panose="020B0503020204020204" pitchFamily="34" charset="-122"/>
                <a:ea typeface="Microsoft YaHei" panose="020B0503020204020204" pitchFamily="34" charset="-122"/>
              </a:rPr>
              <a:t>2. </a:t>
            </a:r>
            <a:r>
              <a:rPr lang="zh-CN" altLang="en-US" sz="2800" dirty="0">
                <a:latin typeface="Microsoft YaHei" panose="020B0503020204020204" pitchFamily="34" charset="-122"/>
                <a:ea typeface="Microsoft YaHei" panose="020B0503020204020204" pitchFamily="34" charset="-122"/>
              </a:rPr>
              <a:t>点云建模</a:t>
            </a:r>
          </a:p>
        </p:txBody>
      </p:sp>
      <p:sp>
        <p:nvSpPr>
          <p:cNvPr id="12" name="矩形 11">
            <a:extLst>
              <a:ext uri="{FF2B5EF4-FFF2-40B4-BE49-F238E27FC236}">
                <a16:creationId xmlns:a16="http://schemas.microsoft.com/office/drawing/2014/main" id="{0BE387DE-B902-46EC-B6FD-2D0FB45EB683}"/>
              </a:ext>
            </a:extLst>
          </p:cNvPr>
          <p:cNvSpPr/>
          <p:nvPr/>
        </p:nvSpPr>
        <p:spPr>
          <a:xfrm>
            <a:off x="8754792" y="4920780"/>
            <a:ext cx="797013" cy="369332"/>
          </a:xfrm>
          <a:prstGeom prst="rect">
            <a:avLst/>
          </a:prstGeom>
        </p:spPr>
        <p:txBody>
          <a:bodyPr wrap="none">
            <a:spAutoFit/>
          </a:bodyPr>
          <a:lstStyle/>
          <a:p>
            <a:r>
              <a:rPr lang="en-US" altLang="zh-CN" b="1" dirty="0">
                <a:latin typeface="Microsoft YaHei" panose="020B0503020204020204" pitchFamily="34" charset="-122"/>
                <a:ea typeface="Microsoft YaHei" panose="020B0503020204020204" pitchFamily="34" charset="-122"/>
              </a:rPr>
              <a:t>3DEC</a:t>
            </a:r>
            <a:endParaRPr lang="zh-CN" altLang="en-US" b="1" dirty="0"/>
          </a:p>
        </p:txBody>
      </p:sp>
      <p:sp>
        <p:nvSpPr>
          <p:cNvPr id="13" name="矩形 12">
            <a:extLst>
              <a:ext uri="{FF2B5EF4-FFF2-40B4-BE49-F238E27FC236}">
                <a16:creationId xmlns:a16="http://schemas.microsoft.com/office/drawing/2014/main" id="{650FB8ED-4DD6-4FB1-809B-DC2EDE954C8C}"/>
              </a:ext>
            </a:extLst>
          </p:cNvPr>
          <p:cNvSpPr/>
          <p:nvPr/>
        </p:nvSpPr>
        <p:spPr>
          <a:xfrm>
            <a:off x="8777642" y="8797842"/>
            <a:ext cx="1107996" cy="369332"/>
          </a:xfrm>
          <a:prstGeom prst="rect">
            <a:avLst/>
          </a:prstGeom>
        </p:spPr>
        <p:txBody>
          <a:bodyPr wrap="none">
            <a:spAutoFit/>
          </a:bodyPr>
          <a:lstStyle/>
          <a:p>
            <a:r>
              <a:rPr lang="zh-CN" altLang="en-US" b="1" dirty="0">
                <a:latin typeface="Microsoft YaHei" panose="020B0503020204020204" pitchFamily="34" charset="-122"/>
                <a:ea typeface="Microsoft YaHei" panose="020B0503020204020204" pitchFamily="34" charset="-122"/>
              </a:rPr>
              <a:t>三维重建</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9812898"/>
      </p:ext>
    </p:extLst>
  </p:cSld>
  <p:clrMapOvr>
    <a:masterClrMapping/>
  </p:clrMapOvr>
  <mc:AlternateContent xmlns:mc="http://schemas.openxmlformats.org/markup-compatibility/2006">
    <mc:Choice xmlns:p14="http://schemas.microsoft.com/office/powerpoint/2010/main" Requires="p14">
      <p:transition spd="slow" p14:dur="2000" advTm="700"/>
    </mc:Choice>
    <mc:Fallback>
      <p:transition spd="slow" advTm="7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5369AED-45BF-EC47-BF30-2DD8E04AD717}"/>
              </a:ext>
            </a:extLst>
          </p:cNvPr>
          <p:cNvSpPr txBox="1">
            <a:spLocks/>
          </p:cNvSpPr>
          <p:nvPr/>
        </p:nvSpPr>
        <p:spPr>
          <a:xfrm>
            <a:off x="1083937" y="616004"/>
            <a:ext cx="9927282" cy="716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4094" dirty="0">
                <a:latin typeface="Microsoft YaHei" panose="020B0503020204020204" pitchFamily="34" charset="-122"/>
                <a:ea typeface="Microsoft YaHei" panose="020B0503020204020204" pitchFamily="34" charset="-122"/>
              </a:rPr>
              <a:t>1.1</a:t>
            </a:r>
            <a:r>
              <a:rPr lang="zh-CN" altLang="en-US" sz="4094" dirty="0">
                <a:latin typeface="Microsoft YaHei" panose="020B0503020204020204" pitchFamily="34" charset="-122"/>
                <a:ea typeface="Microsoft YaHei" panose="020B0503020204020204" pitchFamily="34" charset="-122"/>
              </a:rPr>
              <a:t> 问题由来</a:t>
            </a:r>
          </a:p>
        </p:txBody>
      </p:sp>
      <p:sp>
        <p:nvSpPr>
          <p:cNvPr id="5" name="灯片编号占位符 8">
            <a:extLst>
              <a:ext uri="{FF2B5EF4-FFF2-40B4-BE49-F238E27FC236}">
                <a16:creationId xmlns:a16="http://schemas.microsoft.com/office/drawing/2014/main" id="{232244F3-B27B-DA4F-A478-CDB7840B2C5B}"/>
              </a:ext>
            </a:extLst>
          </p:cNvPr>
          <p:cNvSpPr txBox="1">
            <a:spLocks/>
          </p:cNvSpPr>
          <p:nvPr/>
        </p:nvSpPr>
        <p:spPr>
          <a:xfrm>
            <a:off x="-1344144" y="9830916"/>
            <a:ext cx="1190727" cy="5238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1pPr>
            <a:lvl2pPr marL="742950" indent="-28575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2pPr>
            <a:lvl3pPr marL="11430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3pPr>
            <a:lvl4pPr marL="16002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4pPr>
            <a:lvl5pPr marL="20574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9pPr>
          </a:lstStyle>
          <a:p>
            <a:endParaRPr lang="en-US" altLang="ko-KR" sz="2520" dirty="0">
              <a:solidFill>
                <a:schemeClr val="tx1"/>
              </a:solidFill>
              <a:latin typeface="Times New Roman" panose="02020603050405020304" pitchFamily="18" charset="0"/>
            </a:endParaRPr>
          </a:p>
        </p:txBody>
      </p:sp>
      <p:sp>
        <p:nvSpPr>
          <p:cNvPr id="11" name="左大括号 10">
            <a:extLst>
              <a:ext uri="{FF2B5EF4-FFF2-40B4-BE49-F238E27FC236}">
                <a16:creationId xmlns:a16="http://schemas.microsoft.com/office/drawing/2014/main" id="{E47205FB-F3C9-46E5-8D2B-D882278DF57B}"/>
              </a:ext>
            </a:extLst>
          </p:cNvPr>
          <p:cNvSpPr/>
          <p:nvPr/>
        </p:nvSpPr>
        <p:spPr>
          <a:xfrm>
            <a:off x="2785789" y="1801092"/>
            <a:ext cx="576064" cy="72550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7612EAB-5137-4229-A4B2-4BB420859636}"/>
              </a:ext>
            </a:extLst>
          </p:cNvPr>
          <p:cNvGrpSpPr/>
          <p:nvPr/>
        </p:nvGrpSpPr>
        <p:grpSpPr>
          <a:xfrm>
            <a:off x="3336969" y="1988932"/>
            <a:ext cx="7031638" cy="2378944"/>
            <a:chOff x="454384" y="1879024"/>
            <a:chExt cx="6621551" cy="2503175"/>
          </a:xfrm>
        </p:grpSpPr>
        <p:pic>
          <p:nvPicPr>
            <p:cNvPr id="17" name="图片 16">
              <a:extLst>
                <a:ext uri="{FF2B5EF4-FFF2-40B4-BE49-F238E27FC236}">
                  <a16:creationId xmlns:a16="http://schemas.microsoft.com/office/drawing/2014/main" id="{8E644CE4-7915-4949-AC20-1BF6B7F0ABED}"/>
                </a:ext>
              </a:extLst>
            </p:cNvPr>
            <p:cNvPicPr>
              <a:picLocks noChangeAspect="1"/>
            </p:cNvPicPr>
            <p:nvPr/>
          </p:nvPicPr>
          <p:blipFill>
            <a:blip r:embed="rId3"/>
            <a:stretch>
              <a:fillRect/>
            </a:stretch>
          </p:blipFill>
          <p:spPr>
            <a:xfrm>
              <a:off x="2474911" y="1879024"/>
              <a:ext cx="2617336" cy="2436136"/>
            </a:xfrm>
            <a:prstGeom prst="rect">
              <a:avLst/>
            </a:prstGeom>
          </p:spPr>
        </p:pic>
        <p:pic>
          <p:nvPicPr>
            <p:cNvPr id="18" name="图片 17">
              <a:extLst>
                <a:ext uri="{FF2B5EF4-FFF2-40B4-BE49-F238E27FC236}">
                  <a16:creationId xmlns:a16="http://schemas.microsoft.com/office/drawing/2014/main" id="{682D4A69-82B1-40DF-ADF9-473C044BFFA4}"/>
                </a:ext>
              </a:extLst>
            </p:cNvPr>
            <p:cNvPicPr>
              <a:picLocks noChangeAspect="1"/>
            </p:cNvPicPr>
            <p:nvPr/>
          </p:nvPicPr>
          <p:blipFill>
            <a:blip r:embed="rId4"/>
            <a:stretch>
              <a:fillRect/>
            </a:stretch>
          </p:blipFill>
          <p:spPr>
            <a:xfrm>
              <a:off x="454384" y="1991395"/>
              <a:ext cx="2305050" cy="2390804"/>
            </a:xfrm>
            <a:prstGeom prst="rect">
              <a:avLst/>
            </a:prstGeom>
          </p:spPr>
        </p:pic>
        <p:pic>
          <p:nvPicPr>
            <p:cNvPr id="19" name="图片 18">
              <a:extLst>
                <a:ext uri="{FF2B5EF4-FFF2-40B4-BE49-F238E27FC236}">
                  <a16:creationId xmlns:a16="http://schemas.microsoft.com/office/drawing/2014/main" id="{9096C887-F33C-4059-BE82-29143DA53800}"/>
                </a:ext>
              </a:extLst>
            </p:cNvPr>
            <p:cNvPicPr>
              <a:picLocks noChangeAspect="1"/>
            </p:cNvPicPr>
            <p:nvPr/>
          </p:nvPicPr>
          <p:blipFill>
            <a:blip r:embed="rId5"/>
            <a:stretch>
              <a:fillRect/>
            </a:stretch>
          </p:blipFill>
          <p:spPr>
            <a:xfrm>
              <a:off x="5147122" y="2241401"/>
              <a:ext cx="1928813" cy="1880379"/>
            </a:xfrm>
            <a:prstGeom prst="rect">
              <a:avLst/>
            </a:prstGeom>
          </p:spPr>
        </p:pic>
      </p:grpSp>
      <p:pic>
        <p:nvPicPr>
          <p:cNvPr id="20" name="图片 19">
            <a:extLst>
              <a:ext uri="{FF2B5EF4-FFF2-40B4-BE49-F238E27FC236}">
                <a16:creationId xmlns:a16="http://schemas.microsoft.com/office/drawing/2014/main" id="{98B8154C-FB21-48F6-9ABF-317B89CBF955}"/>
              </a:ext>
            </a:extLst>
          </p:cNvPr>
          <p:cNvPicPr>
            <a:picLocks noChangeAspect="1"/>
          </p:cNvPicPr>
          <p:nvPr/>
        </p:nvPicPr>
        <p:blipFill rotWithShape="1">
          <a:blip r:embed="rId5">
            <a:clrChange>
              <a:clrFrom>
                <a:srgbClr val="FFFFFF"/>
              </a:clrFrom>
              <a:clrTo>
                <a:srgbClr val="FFFFFF">
                  <a:alpha val="0"/>
                </a:srgbClr>
              </a:clrTo>
            </a:clrChange>
            <a:biLevel thresh="75000"/>
          </a:blip>
          <a:srcRect l="29114" t="33225" r="32714" b="38541"/>
          <a:stretch/>
        </p:blipFill>
        <p:spPr>
          <a:xfrm rot="10800000">
            <a:off x="9936559" y="4757365"/>
            <a:ext cx="2758044" cy="1988823"/>
          </a:xfrm>
          <a:custGeom>
            <a:avLst/>
            <a:gdLst>
              <a:gd name="connsiteX0" fmla="*/ 4212764 w 8425528"/>
              <a:gd name="connsiteY0" fmla="*/ 8256331 h 8256331"/>
              <a:gd name="connsiteX1" fmla="*/ 0 w 8425528"/>
              <a:gd name="connsiteY1" fmla="*/ 2188906 h 8256331"/>
              <a:gd name="connsiteX2" fmla="*/ 255630 w 8425528"/>
              <a:gd name="connsiteY2" fmla="*/ 102722 h 8256331"/>
              <a:gd name="connsiteX3" fmla="*/ 283750 w 8425528"/>
              <a:gd name="connsiteY3" fmla="*/ 0 h 8256331"/>
              <a:gd name="connsiteX4" fmla="*/ 8141777 w 8425528"/>
              <a:gd name="connsiteY4" fmla="*/ 0 h 8256331"/>
              <a:gd name="connsiteX5" fmla="*/ 8169898 w 8425528"/>
              <a:gd name="connsiteY5" fmla="*/ 102722 h 8256331"/>
              <a:gd name="connsiteX6" fmla="*/ 8425528 w 8425528"/>
              <a:gd name="connsiteY6" fmla="*/ 2188906 h 8256331"/>
              <a:gd name="connsiteX7" fmla="*/ 4212764 w 8425528"/>
              <a:gd name="connsiteY7" fmla="*/ 8256331 h 825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5528" h="8256331">
                <a:moveTo>
                  <a:pt x="4212764" y="8256331"/>
                </a:moveTo>
                <a:cubicBezTo>
                  <a:pt x="1886118" y="8256331"/>
                  <a:pt x="0" y="5539852"/>
                  <a:pt x="0" y="2188906"/>
                </a:cubicBezTo>
                <a:cubicBezTo>
                  <a:pt x="0" y="1455887"/>
                  <a:pt x="90254" y="753227"/>
                  <a:pt x="255630" y="102722"/>
                </a:cubicBezTo>
                <a:lnTo>
                  <a:pt x="283750" y="0"/>
                </a:lnTo>
                <a:lnTo>
                  <a:pt x="8141777" y="0"/>
                </a:lnTo>
                <a:lnTo>
                  <a:pt x="8169898" y="102722"/>
                </a:lnTo>
                <a:cubicBezTo>
                  <a:pt x="8335274" y="753227"/>
                  <a:pt x="8425528" y="1455887"/>
                  <a:pt x="8425528" y="2188906"/>
                </a:cubicBezTo>
                <a:cubicBezTo>
                  <a:pt x="8425528" y="5539852"/>
                  <a:pt x="6539409" y="8256331"/>
                  <a:pt x="4212764" y="8256331"/>
                </a:cubicBezTo>
                <a:close/>
              </a:path>
            </a:pathLst>
          </a:custGeom>
          <a:noFill/>
          <a:ln w="12700">
            <a:solidFill>
              <a:srgbClr val="000000"/>
            </a:solidFill>
          </a:ln>
          <a:effectLst/>
        </p:spPr>
      </p:pic>
      <p:cxnSp>
        <p:nvCxnSpPr>
          <p:cNvPr id="35" name="直接箭头连接符 34">
            <a:extLst>
              <a:ext uri="{FF2B5EF4-FFF2-40B4-BE49-F238E27FC236}">
                <a16:creationId xmlns:a16="http://schemas.microsoft.com/office/drawing/2014/main" id="{3547820B-E86F-45A6-9EC3-DF6E61829FAD}"/>
              </a:ext>
            </a:extLst>
          </p:cNvPr>
          <p:cNvCxnSpPr>
            <a:cxnSpLocks/>
            <a:endCxn id="20" idx="0"/>
          </p:cNvCxnSpPr>
          <p:nvPr/>
        </p:nvCxnSpPr>
        <p:spPr>
          <a:xfrm>
            <a:off x="9360495" y="2921450"/>
            <a:ext cx="1955086" cy="18359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C4255E17-C19E-4806-BBCF-71AE3213C638}"/>
              </a:ext>
            </a:extLst>
          </p:cNvPr>
          <p:cNvCxnSpPr>
            <a:cxnSpLocks/>
            <a:endCxn id="20" idx="5"/>
          </p:cNvCxnSpPr>
          <p:nvPr/>
        </p:nvCxnSpPr>
        <p:spPr>
          <a:xfrm>
            <a:off x="9117916" y="3226852"/>
            <a:ext cx="902322" cy="34945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图片 46">
            <a:extLst>
              <a:ext uri="{FF2B5EF4-FFF2-40B4-BE49-F238E27FC236}">
                <a16:creationId xmlns:a16="http://schemas.microsoft.com/office/drawing/2014/main" id="{A28351BA-669E-4C38-8EBC-5ED79742C8A8}"/>
              </a:ext>
            </a:extLst>
          </p:cNvPr>
          <p:cNvPicPr/>
          <p:nvPr/>
        </p:nvPicPr>
        <p:blipFill rotWithShape="1">
          <a:blip r:embed="rId6" cstate="print">
            <a:extLst>
              <a:ext uri="{28A0092B-C50C-407E-A947-70E740481C1C}">
                <a14:useLocalDpi xmlns:a14="http://schemas.microsoft.com/office/drawing/2010/main" val="0"/>
              </a:ext>
            </a:extLst>
          </a:blip>
          <a:srcRect l="5245" t="13523" r="6184" b="7640"/>
          <a:stretch/>
        </p:blipFill>
        <p:spPr bwMode="auto">
          <a:xfrm>
            <a:off x="3517120" y="6876355"/>
            <a:ext cx="2957735" cy="1809957"/>
          </a:xfrm>
          <a:prstGeom prst="rect">
            <a:avLst/>
          </a:prstGeom>
          <a:noFill/>
          <a:ln>
            <a:noFill/>
          </a:ln>
          <a:extLst>
            <a:ext uri="{53640926-AAD7-44D8-BBD7-CCE9431645EC}">
              <a14:shadowObscured xmlns:a14="http://schemas.microsoft.com/office/drawing/2010/main"/>
            </a:ext>
          </a:extLst>
        </p:spPr>
      </p:pic>
      <p:pic>
        <p:nvPicPr>
          <p:cNvPr id="48" name="图片 47">
            <a:extLst>
              <a:ext uri="{FF2B5EF4-FFF2-40B4-BE49-F238E27FC236}">
                <a16:creationId xmlns:a16="http://schemas.microsoft.com/office/drawing/2014/main" id="{85512CAC-E2E4-4EA7-B871-799A021028F3}"/>
              </a:ext>
            </a:extLst>
          </p:cNvPr>
          <p:cNvPicPr>
            <a:picLocks noChangeAspect="1"/>
          </p:cNvPicPr>
          <p:nvPr/>
        </p:nvPicPr>
        <p:blipFill>
          <a:blip r:embed="rId7"/>
          <a:stretch>
            <a:fillRect/>
          </a:stretch>
        </p:blipFill>
        <p:spPr>
          <a:xfrm>
            <a:off x="6597473" y="6830734"/>
            <a:ext cx="3422765" cy="1911326"/>
          </a:xfrm>
          <a:prstGeom prst="rect">
            <a:avLst/>
          </a:prstGeom>
        </p:spPr>
      </p:pic>
      <p:cxnSp>
        <p:nvCxnSpPr>
          <p:cNvPr id="41" name="连接符: 肘形 40">
            <a:extLst>
              <a:ext uri="{FF2B5EF4-FFF2-40B4-BE49-F238E27FC236}">
                <a16:creationId xmlns:a16="http://schemas.microsoft.com/office/drawing/2014/main" id="{039DD8F6-4E6B-4CE8-8F51-14482F147270}"/>
              </a:ext>
            </a:extLst>
          </p:cNvPr>
          <p:cNvCxnSpPr>
            <a:cxnSpLocks/>
            <a:stCxn id="48" idx="3"/>
          </p:cNvCxnSpPr>
          <p:nvPr/>
        </p:nvCxnSpPr>
        <p:spPr>
          <a:xfrm flipV="1">
            <a:off x="10020238" y="6830734"/>
            <a:ext cx="1295343" cy="955663"/>
          </a:xfrm>
          <a:prstGeom prst="bentConnector3">
            <a:avLst>
              <a:gd name="adj1" fmla="val 100130"/>
            </a:avLst>
          </a:prstGeom>
          <a:ln w="38100">
            <a:tailEnd type="triangle"/>
          </a:ln>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46C038D3-900A-41AF-8F5F-DC3D28D3D347}"/>
              </a:ext>
            </a:extLst>
          </p:cNvPr>
          <p:cNvSpPr/>
          <p:nvPr/>
        </p:nvSpPr>
        <p:spPr>
          <a:xfrm>
            <a:off x="5769075" y="4536950"/>
            <a:ext cx="2749471" cy="400110"/>
          </a:xfrm>
          <a:prstGeom prst="rect">
            <a:avLst/>
          </a:prstGeom>
        </p:spPr>
        <p:txBody>
          <a:bodyPr wrap="none">
            <a:spAutoFit/>
          </a:bodyPr>
          <a:lstStyle/>
          <a:p>
            <a:r>
              <a:rPr lang="zh-CN" altLang="en-US" sz="2000" b="1" dirty="0">
                <a:latin typeface="Microsoft YaHei" panose="020B0503020204020204" pitchFamily="34" charset="-122"/>
                <a:ea typeface="Microsoft YaHei" panose="020B0503020204020204" pitchFamily="34" charset="-122"/>
              </a:rPr>
              <a:t>数值模拟软件方法路线</a:t>
            </a:r>
            <a:endParaRPr lang="en-US" altLang="zh-CN" sz="2000" b="1" dirty="0">
              <a:latin typeface="Microsoft YaHei" panose="020B0503020204020204" pitchFamily="34" charset="-122"/>
              <a:ea typeface="Microsoft YaHei" panose="020B0503020204020204" pitchFamily="34" charset="-122"/>
            </a:endParaRPr>
          </a:p>
        </p:txBody>
      </p:sp>
      <p:sp>
        <p:nvSpPr>
          <p:cNvPr id="51" name="矩形 50">
            <a:extLst>
              <a:ext uri="{FF2B5EF4-FFF2-40B4-BE49-F238E27FC236}">
                <a16:creationId xmlns:a16="http://schemas.microsoft.com/office/drawing/2014/main" id="{DC2D30CB-121B-4146-A4C0-70C5D615F5CB}"/>
              </a:ext>
            </a:extLst>
          </p:cNvPr>
          <p:cNvSpPr/>
          <p:nvPr/>
        </p:nvSpPr>
        <p:spPr>
          <a:xfrm>
            <a:off x="5976910" y="8823260"/>
            <a:ext cx="2031325" cy="369332"/>
          </a:xfrm>
          <a:prstGeom prst="rect">
            <a:avLst/>
          </a:prstGeom>
        </p:spPr>
        <p:txBody>
          <a:bodyPr wrap="none">
            <a:spAutoFit/>
          </a:bodyPr>
          <a:lstStyle/>
          <a:p>
            <a:r>
              <a:rPr lang="zh-CN" altLang="en-US" b="1" dirty="0">
                <a:latin typeface="Microsoft YaHei" panose="020B0503020204020204" pitchFamily="34" charset="-122"/>
                <a:ea typeface="Microsoft YaHei" panose="020B0503020204020204" pitchFamily="34" charset="-122"/>
              </a:rPr>
              <a:t>三维重建方法路线</a:t>
            </a:r>
            <a:endParaRPr lang="en-US" altLang="zh-CN" b="1" dirty="0">
              <a:latin typeface="Microsoft YaHei" panose="020B0503020204020204" pitchFamily="34" charset="-122"/>
              <a:ea typeface="Microsoft YaHei" panose="020B0503020204020204" pitchFamily="34" charset="-122"/>
            </a:endParaRPr>
          </a:p>
        </p:txBody>
      </p:sp>
      <p:sp>
        <p:nvSpPr>
          <p:cNvPr id="60" name="文本框 59">
            <a:extLst>
              <a:ext uri="{FF2B5EF4-FFF2-40B4-BE49-F238E27FC236}">
                <a16:creationId xmlns:a16="http://schemas.microsoft.com/office/drawing/2014/main" id="{25F1BF57-6CF2-4DC3-8E53-3D3C65142F2A}"/>
              </a:ext>
            </a:extLst>
          </p:cNvPr>
          <p:cNvSpPr txBox="1"/>
          <p:nvPr/>
        </p:nvSpPr>
        <p:spPr>
          <a:xfrm>
            <a:off x="-56963" y="4997341"/>
            <a:ext cx="2997075" cy="1569660"/>
          </a:xfrm>
          <a:prstGeom prst="rect">
            <a:avLst/>
          </a:prstGeom>
          <a:noFill/>
        </p:spPr>
        <p:txBody>
          <a:bodyPr wrap="square" rtlCol="0">
            <a:spAutoFit/>
          </a:bodyPr>
          <a:lstStyle/>
          <a:p>
            <a:pPr algn="ctr"/>
            <a:r>
              <a:rPr lang="zh-CN" altLang="en-US" sz="3200" dirty="0">
                <a:latin typeface="Microsoft YaHei" panose="020B0503020204020204" pitchFamily="34" charset="-122"/>
                <a:ea typeface="Microsoft YaHei" panose="020B0503020204020204" pitchFamily="34" charset="-122"/>
              </a:rPr>
              <a:t>建立</a:t>
            </a:r>
            <a:endParaRPr lang="en-US" altLang="zh-CN" sz="3200" dirty="0">
              <a:latin typeface="Microsoft YaHei" panose="020B0503020204020204" pitchFamily="34" charset="-122"/>
              <a:ea typeface="Microsoft YaHei" panose="020B0503020204020204" pitchFamily="34" charset="-122"/>
            </a:endParaRPr>
          </a:p>
          <a:p>
            <a:pPr algn="ctr"/>
            <a:r>
              <a:rPr lang="zh-CN" altLang="en-US" sz="3200" dirty="0">
                <a:latin typeface="Microsoft YaHei" panose="020B0503020204020204" pitchFamily="34" charset="-122"/>
                <a:ea typeface="Microsoft YaHei" panose="020B0503020204020204" pitchFamily="34" charset="-122"/>
              </a:rPr>
              <a:t>离散裂隙网络</a:t>
            </a:r>
            <a:endParaRPr lang="en-US" altLang="zh-CN" sz="3200" dirty="0">
              <a:latin typeface="Microsoft YaHei" panose="020B0503020204020204" pitchFamily="34" charset="-122"/>
              <a:ea typeface="Microsoft YaHei" panose="020B0503020204020204" pitchFamily="34" charset="-122"/>
            </a:endParaRPr>
          </a:p>
          <a:p>
            <a:pPr algn="ctr"/>
            <a:r>
              <a:rPr lang="zh-CN" altLang="en-US" sz="3200" dirty="0">
                <a:latin typeface="Microsoft YaHei" panose="020B0503020204020204" pitchFamily="34" charset="-122"/>
                <a:ea typeface="Microsoft YaHei" panose="020B0503020204020204" pitchFamily="34" charset="-122"/>
              </a:rPr>
              <a:t>的两种方法</a:t>
            </a:r>
          </a:p>
        </p:txBody>
      </p:sp>
    </p:spTree>
    <p:extLst>
      <p:ext uri="{BB962C8B-B14F-4D97-AF65-F5344CB8AC3E}">
        <p14:creationId xmlns:p14="http://schemas.microsoft.com/office/powerpoint/2010/main" val="221440174"/>
      </p:ext>
    </p:extLst>
  </p:cSld>
  <p:clrMapOvr>
    <a:masterClrMapping/>
  </p:clrMapOvr>
  <mc:AlternateContent xmlns:mc="http://schemas.openxmlformats.org/markup-compatibility/2006">
    <mc:Choice xmlns:p14="http://schemas.microsoft.com/office/powerpoint/2010/main" Requires="p14">
      <p:transition spd="slow" p14:dur="2000" advTm="73947"/>
    </mc:Choice>
    <mc:Fallback>
      <p:transition spd="slow" advTm="7394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5369AED-45BF-EC47-BF30-2DD8E04AD717}"/>
              </a:ext>
            </a:extLst>
          </p:cNvPr>
          <p:cNvSpPr txBox="1">
            <a:spLocks/>
          </p:cNvSpPr>
          <p:nvPr/>
        </p:nvSpPr>
        <p:spPr>
          <a:xfrm>
            <a:off x="1083937" y="616004"/>
            <a:ext cx="9927282" cy="716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4094" dirty="0">
                <a:latin typeface="Microsoft YaHei" panose="020B0503020204020204" pitchFamily="34" charset="-122"/>
                <a:ea typeface="Microsoft YaHei" panose="020B0503020204020204" pitchFamily="34" charset="-122"/>
              </a:rPr>
              <a:t>1.2</a:t>
            </a:r>
            <a:r>
              <a:rPr lang="zh-CN" altLang="en-US" sz="4094" dirty="0">
                <a:latin typeface="Microsoft YaHei" panose="020B0503020204020204" pitchFamily="34" charset="-122"/>
                <a:ea typeface="Microsoft YaHei" panose="020B0503020204020204" pitchFamily="34" charset="-122"/>
              </a:rPr>
              <a:t> 问题抽象</a:t>
            </a:r>
          </a:p>
        </p:txBody>
      </p:sp>
      <p:sp>
        <p:nvSpPr>
          <p:cNvPr id="5" name="灯片编号占位符 8">
            <a:extLst>
              <a:ext uri="{FF2B5EF4-FFF2-40B4-BE49-F238E27FC236}">
                <a16:creationId xmlns:a16="http://schemas.microsoft.com/office/drawing/2014/main" id="{232244F3-B27B-DA4F-A478-CDB7840B2C5B}"/>
              </a:ext>
            </a:extLst>
          </p:cNvPr>
          <p:cNvSpPr txBox="1">
            <a:spLocks/>
          </p:cNvSpPr>
          <p:nvPr/>
        </p:nvSpPr>
        <p:spPr>
          <a:xfrm>
            <a:off x="-1344144" y="9830916"/>
            <a:ext cx="1190727" cy="5238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1pPr>
            <a:lvl2pPr marL="742950" indent="-28575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2pPr>
            <a:lvl3pPr marL="11430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3pPr>
            <a:lvl4pPr marL="16002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4pPr>
            <a:lvl5pPr marL="20574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9pPr>
          </a:lstStyle>
          <a:p>
            <a:endParaRPr lang="en-US" altLang="ko-KR" sz="2520" dirty="0">
              <a:solidFill>
                <a:schemeClr val="tx1"/>
              </a:solidFill>
              <a:latin typeface="Times New Roman" panose="02020603050405020304" pitchFamily="18" charset="0"/>
            </a:endParaRPr>
          </a:p>
        </p:txBody>
      </p:sp>
      <p:pic>
        <p:nvPicPr>
          <p:cNvPr id="4" name="图片 3">
            <a:extLst>
              <a:ext uri="{FF2B5EF4-FFF2-40B4-BE49-F238E27FC236}">
                <a16:creationId xmlns:a16="http://schemas.microsoft.com/office/drawing/2014/main" id="{362AE3C4-17DD-4698-8512-DC453D249113}"/>
              </a:ext>
            </a:extLst>
          </p:cNvPr>
          <p:cNvPicPr>
            <a:picLocks noChangeAspect="1"/>
          </p:cNvPicPr>
          <p:nvPr/>
        </p:nvPicPr>
        <p:blipFill rotWithShape="1">
          <a:blip r:embed="rId3"/>
          <a:srcRect b="31507"/>
          <a:stretch/>
        </p:blipFill>
        <p:spPr>
          <a:xfrm>
            <a:off x="2184497" y="1835795"/>
            <a:ext cx="8828528" cy="3600400"/>
          </a:xfrm>
          <a:prstGeom prst="rect">
            <a:avLst/>
          </a:prstGeom>
        </p:spPr>
      </p:pic>
      <p:sp>
        <p:nvSpPr>
          <p:cNvPr id="7" name="文本框 6">
            <a:extLst>
              <a:ext uri="{FF2B5EF4-FFF2-40B4-BE49-F238E27FC236}">
                <a16:creationId xmlns:a16="http://schemas.microsoft.com/office/drawing/2014/main" id="{32D9FAED-9237-42BF-80C6-C6C4FE2DB284}"/>
              </a:ext>
            </a:extLst>
          </p:cNvPr>
          <p:cNvSpPr txBox="1"/>
          <p:nvPr/>
        </p:nvSpPr>
        <p:spPr>
          <a:xfrm>
            <a:off x="2327138" y="6396107"/>
            <a:ext cx="8306073" cy="1200329"/>
          </a:xfrm>
          <a:prstGeom prst="rect">
            <a:avLst/>
          </a:prstGeom>
          <a:noFill/>
        </p:spPr>
        <p:txBody>
          <a:bodyPr wrap="square" rtlCol="0">
            <a:spAutoFit/>
          </a:bodyPr>
          <a:lstStyle/>
          <a:p>
            <a:pPr marL="342900" indent="-342900">
              <a:buAutoNum type="arabicPeriod"/>
            </a:pPr>
            <a:r>
              <a:rPr lang="zh-CN" altLang="en-US" sz="2400" dirty="0"/>
              <a:t>评价节理裂隙轨迹图的相似性</a:t>
            </a:r>
            <a:endParaRPr lang="en-US" altLang="zh-CN" sz="2400" dirty="0"/>
          </a:p>
          <a:p>
            <a:pPr marL="342900" indent="-342900">
              <a:buAutoNum type="arabicPeriod"/>
            </a:pPr>
            <a:r>
              <a:rPr lang="zh-CN" altLang="en-US" sz="2400" dirty="0"/>
              <a:t>除了几何因素上的相似性，更要联系工程实际，考虑岩石裂隙的工程特性</a:t>
            </a:r>
          </a:p>
        </p:txBody>
      </p:sp>
    </p:spTree>
    <p:extLst>
      <p:ext uri="{BB962C8B-B14F-4D97-AF65-F5344CB8AC3E}">
        <p14:creationId xmlns:p14="http://schemas.microsoft.com/office/powerpoint/2010/main" val="1761664495"/>
      </p:ext>
    </p:extLst>
  </p:cSld>
  <p:clrMapOvr>
    <a:masterClrMapping/>
  </p:clrMapOvr>
  <mc:AlternateContent xmlns:mc="http://schemas.openxmlformats.org/markup-compatibility/2006">
    <mc:Choice xmlns:p14="http://schemas.microsoft.com/office/powerpoint/2010/main" Requires="p14">
      <p:transition spd="slow" p14:dur="2000" advTm="139"/>
    </mc:Choice>
    <mc:Fallback>
      <p:transition spd="slow" advTm="13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5369AED-45BF-EC47-BF30-2DD8E04AD717}"/>
              </a:ext>
            </a:extLst>
          </p:cNvPr>
          <p:cNvSpPr txBox="1">
            <a:spLocks/>
          </p:cNvSpPr>
          <p:nvPr/>
        </p:nvSpPr>
        <p:spPr>
          <a:xfrm>
            <a:off x="1083937" y="616004"/>
            <a:ext cx="9927282" cy="716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4094" dirty="0">
                <a:latin typeface="Microsoft YaHei" panose="020B0503020204020204" pitchFamily="34" charset="-122"/>
                <a:ea typeface="Microsoft YaHei" panose="020B0503020204020204" pitchFamily="34" charset="-122"/>
              </a:rPr>
              <a:t>1.3</a:t>
            </a:r>
            <a:r>
              <a:rPr lang="zh-CN" altLang="en-US" sz="4094" dirty="0">
                <a:latin typeface="Microsoft YaHei" panose="020B0503020204020204" pitchFamily="34" charset="-122"/>
                <a:ea typeface="Microsoft YaHei" panose="020B0503020204020204" pitchFamily="34" charset="-122"/>
              </a:rPr>
              <a:t> 国内外研究现状</a:t>
            </a:r>
          </a:p>
        </p:txBody>
      </p:sp>
      <p:sp>
        <p:nvSpPr>
          <p:cNvPr id="5" name="灯片编号占位符 8">
            <a:extLst>
              <a:ext uri="{FF2B5EF4-FFF2-40B4-BE49-F238E27FC236}">
                <a16:creationId xmlns:a16="http://schemas.microsoft.com/office/drawing/2014/main" id="{232244F3-B27B-DA4F-A478-CDB7840B2C5B}"/>
              </a:ext>
            </a:extLst>
          </p:cNvPr>
          <p:cNvSpPr txBox="1">
            <a:spLocks/>
          </p:cNvSpPr>
          <p:nvPr/>
        </p:nvSpPr>
        <p:spPr>
          <a:xfrm>
            <a:off x="-1344144" y="9830916"/>
            <a:ext cx="1190727" cy="5238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1pPr>
            <a:lvl2pPr marL="742950" indent="-28575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2pPr>
            <a:lvl3pPr marL="11430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3pPr>
            <a:lvl4pPr marL="16002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4pPr>
            <a:lvl5pPr marL="20574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9pPr>
          </a:lstStyle>
          <a:p>
            <a:endParaRPr lang="en-US" altLang="ko-KR" sz="2520" dirty="0">
              <a:solidFill>
                <a:schemeClr val="tx1"/>
              </a:solidFill>
              <a:latin typeface="Times New Roman" panose="02020603050405020304" pitchFamily="18" charset="0"/>
            </a:endParaRPr>
          </a:p>
        </p:txBody>
      </p:sp>
      <p:sp>
        <p:nvSpPr>
          <p:cNvPr id="52" name="矩形 53">
            <a:extLst>
              <a:ext uri="{FF2B5EF4-FFF2-40B4-BE49-F238E27FC236}">
                <a16:creationId xmlns:a16="http://schemas.microsoft.com/office/drawing/2014/main" id="{3AA667EF-AA13-4643-98D6-50842DB08A48}"/>
              </a:ext>
            </a:extLst>
          </p:cNvPr>
          <p:cNvSpPr/>
          <p:nvPr/>
        </p:nvSpPr>
        <p:spPr>
          <a:xfrm>
            <a:off x="751644" y="2082335"/>
            <a:ext cx="855773" cy="1323439"/>
          </a:xfrm>
          <a:prstGeom prst="rect">
            <a:avLst/>
          </a:prstGeom>
          <a:noFill/>
        </p:spPr>
        <p:txBody>
          <a:bodyPr wrap="square">
            <a:spAutoFit/>
          </a:bodyPr>
          <a:lstStyle/>
          <a:p>
            <a:r>
              <a:rPr lang="zh-CN" altLang="en-US" sz="2000" b="1" dirty="0">
                <a:solidFill>
                  <a:srgbClr val="0432FF"/>
                </a:solidFill>
                <a:latin typeface="微软雅黑" panose="020B0503020204020204" pitchFamily="34" charset="-122"/>
                <a:ea typeface="微软雅黑" panose="020B0503020204020204" pitchFamily="34" charset="-122"/>
              </a:rPr>
              <a:t>离散裂隙网络模型</a:t>
            </a:r>
            <a:endParaRPr lang="zh-CN" altLang="en-US" sz="2000" b="1" dirty="0">
              <a:solidFill>
                <a:srgbClr val="0432FF"/>
              </a:solidFill>
            </a:endParaRPr>
          </a:p>
        </p:txBody>
      </p:sp>
      <p:sp>
        <p:nvSpPr>
          <p:cNvPr id="56" name="任意多边形 59">
            <a:extLst>
              <a:ext uri="{FF2B5EF4-FFF2-40B4-BE49-F238E27FC236}">
                <a16:creationId xmlns:a16="http://schemas.microsoft.com/office/drawing/2014/main" id="{2E8D1DAE-259D-C143-9FE1-01E89686CB63}"/>
              </a:ext>
            </a:extLst>
          </p:cNvPr>
          <p:cNvSpPr/>
          <p:nvPr/>
        </p:nvSpPr>
        <p:spPr>
          <a:xfrm>
            <a:off x="1415210" y="3961515"/>
            <a:ext cx="10537573" cy="380252"/>
          </a:xfrm>
          <a:custGeom>
            <a:avLst/>
            <a:gdLst>
              <a:gd name="connsiteX0" fmla="*/ 7933086 w 8123212"/>
              <a:gd name="connsiteY0" fmla="*/ 0 h 380252"/>
              <a:gd name="connsiteX1" fmla="*/ 8123212 w 8123212"/>
              <a:gd name="connsiteY1" fmla="*/ 190126 h 380252"/>
              <a:gd name="connsiteX2" fmla="*/ 7933086 w 8123212"/>
              <a:gd name="connsiteY2" fmla="*/ 380252 h 380252"/>
              <a:gd name="connsiteX3" fmla="*/ 7933086 w 8123212"/>
              <a:gd name="connsiteY3" fmla="*/ 285189 h 380252"/>
              <a:gd name="connsiteX4" fmla="*/ 0 w 8123212"/>
              <a:gd name="connsiteY4" fmla="*/ 285189 h 380252"/>
              <a:gd name="connsiteX5" fmla="*/ 0 w 8123212"/>
              <a:gd name="connsiteY5" fmla="*/ 274203 h 380252"/>
              <a:gd name="connsiteX6" fmla="*/ 164118 w 8123212"/>
              <a:gd name="connsiteY6" fmla="*/ 188681 h 380252"/>
              <a:gd name="connsiteX7" fmla="*/ 0 w 8123212"/>
              <a:gd name="connsiteY7" fmla="*/ 103157 h 380252"/>
              <a:gd name="connsiteX8" fmla="*/ 0 w 8123212"/>
              <a:gd name="connsiteY8" fmla="*/ 95063 h 380252"/>
              <a:gd name="connsiteX9" fmla="*/ 7933086 w 8123212"/>
              <a:gd name="connsiteY9" fmla="*/ 95063 h 38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23212" h="380252">
                <a:moveTo>
                  <a:pt x="7933086" y="0"/>
                </a:moveTo>
                <a:lnTo>
                  <a:pt x="8123212" y="190126"/>
                </a:lnTo>
                <a:lnTo>
                  <a:pt x="7933086" y="380252"/>
                </a:lnTo>
                <a:lnTo>
                  <a:pt x="7933086" y="285189"/>
                </a:lnTo>
                <a:lnTo>
                  <a:pt x="0" y="285189"/>
                </a:lnTo>
                <a:lnTo>
                  <a:pt x="0" y="274203"/>
                </a:lnTo>
                <a:lnTo>
                  <a:pt x="164118" y="188681"/>
                </a:lnTo>
                <a:lnTo>
                  <a:pt x="0" y="103157"/>
                </a:lnTo>
                <a:lnTo>
                  <a:pt x="0" y="95063"/>
                </a:lnTo>
                <a:lnTo>
                  <a:pt x="7933086" y="95063"/>
                </a:lnTo>
                <a:close/>
              </a:path>
            </a:pathLst>
          </a:custGeom>
          <a:gradFill flip="none" rotWithShape="1">
            <a:gsLst>
              <a:gs pos="0">
                <a:schemeClr val="accent1">
                  <a:lumMod val="40000"/>
                  <a:lumOff val="60000"/>
                </a:schemeClr>
              </a:gs>
              <a:gs pos="0">
                <a:schemeClr val="accent1">
                  <a:lumMod val="95000"/>
                  <a:lumOff val="5000"/>
                </a:schemeClr>
              </a:gs>
              <a:gs pos="100000">
                <a:schemeClr val="accent1">
                  <a:lumMod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1">
            <a:extLst>
              <a:ext uri="{FF2B5EF4-FFF2-40B4-BE49-F238E27FC236}">
                <a16:creationId xmlns:a16="http://schemas.microsoft.com/office/drawing/2014/main" id="{0F2DABDA-D9A6-7F4D-8F86-340126BD30F3}"/>
              </a:ext>
            </a:extLst>
          </p:cNvPr>
          <p:cNvSpPr/>
          <p:nvPr/>
        </p:nvSpPr>
        <p:spPr>
          <a:xfrm>
            <a:off x="7322474" y="2207189"/>
            <a:ext cx="1802373" cy="1754326"/>
          </a:xfrm>
          <a:prstGeom prst="rect">
            <a:avLst/>
          </a:prstGeom>
          <a:solidFill>
            <a:schemeClr val="accent4">
              <a:lumMod val="40000"/>
              <a:lumOff val="60000"/>
            </a:schemeClr>
          </a:solidFill>
          <a:ln>
            <a:solidFill>
              <a:srgbClr val="FF0000"/>
            </a:solidFill>
          </a:ln>
        </p:spPr>
        <p:txBody>
          <a:bodyPr wrap="square">
            <a:spAutoFit/>
          </a:bodyPr>
          <a:lstStyle/>
          <a:p>
            <a:r>
              <a:rPr lang="zh-CN" altLang="en-US" sz="1200" dirty="0">
                <a:solidFill>
                  <a:srgbClr val="0000FF"/>
                </a:solidFill>
                <a:latin typeface="微软雅黑" panose="020B0503020204020204" pitchFamily="34" charset="-122"/>
                <a:ea typeface="微软雅黑" panose="020B0503020204020204" pitchFamily="34" charset="-122"/>
              </a:rPr>
              <a:t>王者超等（</a:t>
            </a:r>
            <a:r>
              <a:rPr lang="en-US" altLang="zh-CN" sz="1200" dirty="0">
                <a:solidFill>
                  <a:srgbClr val="0000FF"/>
                </a:solidFill>
                <a:latin typeface="微软雅黑" panose="020B0503020204020204" pitchFamily="34" charset="-122"/>
                <a:ea typeface="微软雅黑" panose="020B0503020204020204" pitchFamily="34" charset="-122"/>
              </a:rPr>
              <a:t>2016</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利用离散裂隙网络法对黄岛地下石油洞库水封性进行研究，将流体流动的控制方程引入裂隙网络中，结合边界条件和质量守恒定律得到所有裂隙网络节点的水头以及各条裂隙中的水流流速。</a:t>
            </a:r>
          </a:p>
        </p:txBody>
      </p:sp>
      <p:sp>
        <p:nvSpPr>
          <p:cNvPr id="60" name="矩形 74">
            <a:extLst>
              <a:ext uri="{FF2B5EF4-FFF2-40B4-BE49-F238E27FC236}">
                <a16:creationId xmlns:a16="http://schemas.microsoft.com/office/drawing/2014/main" id="{12823E8D-2459-794F-A1D7-1A9C237DF9CC}"/>
              </a:ext>
            </a:extLst>
          </p:cNvPr>
          <p:cNvSpPr/>
          <p:nvPr/>
        </p:nvSpPr>
        <p:spPr>
          <a:xfrm>
            <a:off x="9257522" y="2203839"/>
            <a:ext cx="2479237" cy="1754326"/>
          </a:xfrm>
          <a:prstGeom prst="rect">
            <a:avLst/>
          </a:prstGeom>
          <a:solidFill>
            <a:schemeClr val="accent4">
              <a:lumMod val="40000"/>
              <a:lumOff val="60000"/>
            </a:schemeClr>
          </a:solidFill>
          <a:ln>
            <a:solidFill>
              <a:srgbClr val="FF0000"/>
            </a:solidFill>
          </a:ln>
        </p:spPr>
        <p:txBody>
          <a:bodyPr wrap="square">
            <a:spAutoFit/>
          </a:bodyPr>
          <a:lstStyle/>
          <a:p>
            <a:r>
              <a:rPr lang="zh-CN" altLang="en-US" sz="1200" dirty="0">
                <a:solidFill>
                  <a:srgbClr val="0000FF"/>
                </a:solidFill>
                <a:latin typeface="微软雅黑" panose="020B0503020204020204" pitchFamily="34" charset="-122"/>
                <a:ea typeface="微软雅黑" panose="020B0503020204020204" pitchFamily="34" charset="-122"/>
              </a:rPr>
              <a:t>姚池（</a:t>
            </a:r>
            <a:r>
              <a:rPr lang="en-US" altLang="zh-CN" sz="1200" dirty="0">
                <a:solidFill>
                  <a:srgbClr val="0000FF"/>
                </a:solidFill>
                <a:latin typeface="微软雅黑" panose="020B0503020204020204" pitchFamily="34" charset="-122"/>
                <a:ea typeface="微软雅黑" panose="020B0503020204020204" pitchFamily="34" charset="-122"/>
              </a:rPr>
              <a:t>2018</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在稳定渗流状态下的水压致裂模型基础上，引入了等效离散裂隙网络模型描述非稳定渗流过程，推导水力耦合计算公式，以描述多孔连续介质中的非稳定流体运动过程，提出了一种新型刚体弹簧</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等效离散裂隙网络耦合方法，用于研究黏性多孔材料中的水力压裂问题。</a:t>
            </a:r>
          </a:p>
        </p:txBody>
      </p:sp>
      <p:sp>
        <p:nvSpPr>
          <p:cNvPr id="69" name="矩形 111">
            <a:extLst>
              <a:ext uri="{FF2B5EF4-FFF2-40B4-BE49-F238E27FC236}">
                <a16:creationId xmlns:a16="http://schemas.microsoft.com/office/drawing/2014/main" id="{7DED6186-665B-184A-9276-43A92D1507D7}"/>
              </a:ext>
            </a:extLst>
          </p:cNvPr>
          <p:cNvSpPr/>
          <p:nvPr/>
        </p:nvSpPr>
        <p:spPr>
          <a:xfrm>
            <a:off x="1642643" y="2203839"/>
            <a:ext cx="1802373" cy="1754326"/>
          </a:xfrm>
          <a:prstGeom prst="rect">
            <a:avLst/>
          </a:prstGeom>
          <a:solidFill>
            <a:schemeClr val="accent4">
              <a:lumMod val="40000"/>
              <a:lumOff val="60000"/>
            </a:schemeClr>
          </a:solidFill>
          <a:ln>
            <a:solidFill>
              <a:srgbClr val="FF0000"/>
            </a:solidFill>
          </a:ln>
        </p:spPr>
        <p:txBody>
          <a:bodyPr wrap="square">
            <a:spAutoFit/>
          </a:bodyPr>
          <a:lstStyle/>
          <a:p>
            <a:r>
              <a:rPr lang="zh-CN" altLang="en-US" sz="1200" dirty="0">
                <a:solidFill>
                  <a:srgbClr val="0000FF"/>
                </a:solidFill>
                <a:latin typeface="微软雅黑" panose="020B0503020204020204" pitchFamily="34" charset="-122"/>
                <a:ea typeface="微软雅黑" panose="020B0503020204020204" pitchFamily="34" charset="-122"/>
              </a:rPr>
              <a:t>刘晓丽（</a:t>
            </a:r>
            <a:r>
              <a:rPr lang="en-US" altLang="zh-CN" sz="1200" dirty="0">
                <a:solidFill>
                  <a:srgbClr val="0000FF"/>
                </a:solidFill>
                <a:latin typeface="微软雅黑" panose="020B0503020204020204" pitchFamily="34" charset="-122"/>
                <a:ea typeface="微软雅黑" panose="020B0503020204020204" pitchFamily="34" charset="-122"/>
              </a:rPr>
              <a:t>2008</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考虑了岩石裂隙的随机性，采用蒙特卡罗模拟方法编制了裂隙网络的生成程序，实现了对于岩石及其裂隙特征的数值建模以及直接对接有限元和离散元方法解决实际工程问题</a:t>
            </a:r>
            <a:endParaRPr lang="zh-CN" altLang="en-US" sz="1200" dirty="0">
              <a:latin typeface="微软雅黑" panose="020B0503020204020204" pitchFamily="34" charset="-122"/>
              <a:ea typeface="微软雅黑" panose="020B0503020204020204" pitchFamily="34" charset="-122"/>
            </a:endParaRPr>
          </a:p>
        </p:txBody>
      </p:sp>
      <p:sp>
        <p:nvSpPr>
          <p:cNvPr id="72" name="矩形 114">
            <a:extLst>
              <a:ext uri="{FF2B5EF4-FFF2-40B4-BE49-F238E27FC236}">
                <a16:creationId xmlns:a16="http://schemas.microsoft.com/office/drawing/2014/main" id="{76FE66E7-3497-E54E-A7AB-983E4BA425E2}"/>
              </a:ext>
            </a:extLst>
          </p:cNvPr>
          <p:cNvSpPr/>
          <p:nvPr/>
        </p:nvSpPr>
        <p:spPr>
          <a:xfrm>
            <a:off x="5749952" y="2203839"/>
            <a:ext cx="1451923" cy="1754326"/>
          </a:xfrm>
          <a:prstGeom prst="rect">
            <a:avLst/>
          </a:prstGeom>
          <a:solidFill>
            <a:schemeClr val="accent4">
              <a:lumMod val="40000"/>
              <a:lumOff val="60000"/>
            </a:schemeClr>
          </a:solidFill>
          <a:ln>
            <a:solidFill>
              <a:srgbClr val="FF0000"/>
            </a:solidFill>
          </a:ln>
        </p:spPr>
        <p:txBody>
          <a:bodyPr wrap="square">
            <a:spAutoFit/>
          </a:bodyPr>
          <a:lstStyle/>
          <a:p>
            <a:r>
              <a:rPr lang="zh-CN" altLang="en-US" sz="1200" dirty="0">
                <a:solidFill>
                  <a:srgbClr val="0000FF"/>
                </a:solidFill>
                <a:latin typeface="微软雅黑" panose="020B0503020204020204" pitchFamily="34" charset="-122"/>
                <a:ea typeface="微软雅黑" panose="020B0503020204020204" pitchFamily="34" charset="-122"/>
              </a:rPr>
              <a:t>陈必光等（</a:t>
            </a:r>
            <a:r>
              <a:rPr lang="en-US" altLang="zh-CN" sz="1200" dirty="0">
                <a:solidFill>
                  <a:srgbClr val="0000FF"/>
                </a:solidFill>
                <a:latin typeface="微软雅黑" panose="020B0503020204020204" pitchFamily="34" charset="-122"/>
                <a:ea typeface="微软雅黑" panose="020B0503020204020204" pitchFamily="34" charset="-122"/>
              </a:rPr>
              <a:t>2014</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应用离散裂隙网络思想并结合固体与流体界面之间的热量交换方程，提出了一种以裂隙单元为基础求解二维岩体渗流和传热问题的方法。</a:t>
            </a:r>
            <a:endParaRPr lang="zh-CN" altLang="en-US" sz="1200" dirty="0">
              <a:latin typeface="微软雅黑" panose="020B0503020204020204" pitchFamily="34" charset="-122"/>
              <a:ea typeface="微软雅黑" panose="020B0503020204020204" pitchFamily="34" charset="-122"/>
            </a:endParaRPr>
          </a:p>
        </p:txBody>
      </p:sp>
      <p:sp>
        <p:nvSpPr>
          <p:cNvPr id="74" name="矩形 30">
            <a:extLst>
              <a:ext uri="{FF2B5EF4-FFF2-40B4-BE49-F238E27FC236}">
                <a16:creationId xmlns:a16="http://schemas.microsoft.com/office/drawing/2014/main" id="{BB9B42DB-51D4-BE4D-BA5F-7E6636C2DE56}"/>
              </a:ext>
            </a:extLst>
          </p:cNvPr>
          <p:cNvSpPr/>
          <p:nvPr/>
        </p:nvSpPr>
        <p:spPr>
          <a:xfrm>
            <a:off x="493033" y="4649289"/>
            <a:ext cx="5903965" cy="4145366"/>
          </a:xfrm>
          <a:prstGeom prst="rect">
            <a:avLst/>
          </a:prstGeom>
        </p:spPr>
        <p:txBody>
          <a:bodyPr wrap="square">
            <a:spAutoFit/>
          </a:bodyPr>
          <a:lstStyle/>
          <a:p>
            <a:pPr algn="just">
              <a:lnSpc>
                <a:spcPts val="3200"/>
              </a:lnSpc>
            </a:pPr>
            <a:r>
              <a:rPr lang="zh-CN" altLang="zh-CN" sz="2400" b="1" dirty="0">
                <a:latin typeface="微软雅黑" panose="020B0503020204020204" pitchFamily="34" charset="-122"/>
                <a:ea typeface="微软雅黑" panose="020B0503020204020204" pitchFamily="34" charset="-122"/>
              </a:rPr>
              <a:t>离散裂隙网络建模</a:t>
            </a:r>
            <a:r>
              <a:rPr lang="zh-CN" altLang="zh-CN" sz="2000" dirty="0">
                <a:latin typeface="微软雅黑" panose="020B0503020204020204" pitchFamily="34" charset="-122"/>
                <a:ea typeface="微软雅黑" panose="020B0503020204020204" pitchFamily="34" charset="-122"/>
              </a:rPr>
              <a:t>的主要步骤包括：</a:t>
            </a:r>
            <a:endParaRPr lang="en-US" altLang="zh-CN" sz="2000" dirty="0">
              <a:latin typeface="微软雅黑" panose="020B0503020204020204" pitchFamily="34" charset="-122"/>
              <a:ea typeface="微软雅黑" panose="020B0503020204020204" pitchFamily="34" charset="-122"/>
            </a:endParaRPr>
          </a:p>
          <a:p>
            <a:pPr algn="just">
              <a:lnSpc>
                <a:spcPts val="32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）选取工程岩体的特征尺度为研究域，通过测线法或统计窗方法对研究域的裂隙几何结构信息进行测量和调查；</a:t>
            </a:r>
            <a:endParaRPr lang="en-US" altLang="zh-CN" dirty="0">
              <a:latin typeface="微软雅黑" panose="020B0503020204020204" pitchFamily="34" charset="-122"/>
              <a:ea typeface="微软雅黑" panose="020B0503020204020204" pitchFamily="34" charset="-122"/>
            </a:endParaRPr>
          </a:p>
          <a:p>
            <a:pPr algn="just">
              <a:lnSpc>
                <a:spcPts val="32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）对裂隙测量数据进行统计分析，建立各组裂隙几何结构要素的概率模型，并通过数据拟合的方式确定概率模型中的特征参数；</a:t>
            </a:r>
            <a:endParaRPr lang="en-US" altLang="zh-CN" dirty="0">
              <a:latin typeface="微软雅黑" panose="020B0503020204020204" pitchFamily="34" charset="-122"/>
              <a:ea typeface="微软雅黑" panose="020B0503020204020204" pitchFamily="34" charset="-122"/>
            </a:endParaRPr>
          </a:p>
          <a:p>
            <a:pPr algn="just">
              <a:lnSpc>
                <a:spcPts val="32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）选用合适的概率模型对各组裂隙的条数、中心位置、迹长（半径）、产状和裂隙宽度等几何要素进行随机模拟；</a:t>
            </a:r>
            <a:endParaRPr lang="en-US" altLang="zh-CN" dirty="0">
              <a:latin typeface="微软雅黑" panose="020B0503020204020204" pitchFamily="34" charset="-122"/>
              <a:ea typeface="微软雅黑" panose="020B0503020204020204" pitchFamily="34" charset="-122"/>
            </a:endParaRPr>
          </a:p>
          <a:p>
            <a:pPr algn="just">
              <a:lnSpc>
                <a:spcPts val="32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rPr>
              <a:t>）结合现场测量数据，对各组裂隙的模拟结果进行有效性检验，组合各组裂隙生成裂隙网络。</a:t>
            </a:r>
            <a:endParaRPr lang="zh-CN" altLang="en-US" dirty="0">
              <a:latin typeface="微软雅黑" panose="020B0503020204020204" pitchFamily="34" charset="-122"/>
              <a:ea typeface="微软雅黑" panose="020B0503020204020204" pitchFamily="34" charset="-122"/>
            </a:endParaRPr>
          </a:p>
        </p:txBody>
      </p:sp>
      <p:sp>
        <p:nvSpPr>
          <p:cNvPr id="78" name="矩形 71">
            <a:extLst>
              <a:ext uri="{FF2B5EF4-FFF2-40B4-BE49-F238E27FC236}">
                <a16:creationId xmlns:a16="http://schemas.microsoft.com/office/drawing/2014/main" id="{74F0CAC5-6CC9-6D41-9149-53CCB375872C}"/>
              </a:ext>
            </a:extLst>
          </p:cNvPr>
          <p:cNvSpPr/>
          <p:nvPr/>
        </p:nvSpPr>
        <p:spPr>
          <a:xfrm>
            <a:off x="3524598" y="2207189"/>
            <a:ext cx="2126867" cy="1754326"/>
          </a:xfrm>
          <a:prstGeom prst="rect">
            <a:avLst/>
          </a:prstGeom>
          <a:solidFill>
            <a:schemeClr val="accent4">
              <a:lumMod val="40000"/>
              <a:lumOff val="60000"/>
            </a:schemeClr>
          </a:solidFill>
          <a:ln>
            <a:solidFill>
              <a:srgbClr val="FF0000"/>
            </a:solidFill>
          </a:ln>
        </p:spPr>
        <p:txBody>
          <a:bodyPr wrap="square">
            <a:spAutoFit/>
          </a:bodyPr>
          <a:lstStyle/>
          <a:p>
            <a:r>
              <a:rPr lang="zh-CN" altLang="en-US" sz="1200" dirty="0">
                <a:solidFill>
                  <a:srgbClr val="0000FF"/>
                </a:solidFill>
                <a:latin typeface="微软雅黑" panose="020B0503020204020204" pitchFamily="34" charset="-122"/>
                <a:ea typeface="微软雅黑" panose="020B0503020204020204" pitchFamily="34" charset="-122"/>
              </a:rPr>
              <a:t>王培涛等（</a:t>
            </a:r>
            <a:r>
              <a:rPr lang="en-US" altLang="zh-CN" sz="1200" dirty="0">
                <a:solidFill>
                  <a:srgbClr val="0000FF"/>
                </a:solidFill>
                <a:latin typeface="微软雅黑" panose="020B0503020204020204" pitchFamily="34" charset="-122"/>
                <a:ea typeface="微软雅黑" panose="020B0503020204020204" pitchFamily="34" charset="-122"/>
              </a:rPr>
              <a:t>2013</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应用离散裂隙网络模型的思想方法，基于 </a:t>
            </a:r>
            <a:r>
              <a:rPr lang="en-US" altLang="zh-CN" sz="1200" dirty="0">
                <a:latin typeface="微软雅黑" panose="020B0503020204020204" pitchFamily="34" charset="-122"/>
                <a:ea typeface="微软雅黑" panose="020B0503020204020204" pitchFamily="34" charset="-122"/>
              </a:rPr>
              <a:t>VC++6.0 </a:t>
            </a:r>
            <a:r>
              <a:rPr lang="zh-CN" altLang="en-US" sz="1200" dirty="0">
                <a:latin typeface="微软雅黑" panose="020B0503020204020204" pitchFamily="34" charset="-122"/>
                <a:ea typeface="微软雅黑" panose="020B0503020204020204" pitchFamily="34" charset="-122"/>
              </a:rPr>
              <a:t>软件平台建立了平面渗流分析方法，分析了节理岩体不同几何分布情况下的渗透率张量特征，通过定义渗流定向性系数对岩体渗流的定向性特征进行了定量分析。</a:t>
            </a:r>
          </a:p>
        </p:txBody>
      </p:sp>
      <p:sp>
        <p:nvSpPr>
          <p:cNvPr id="79" name="文本框 7">
            <a:extLst>
              <a:ext uri="{FF2B5EF4-FFF2-40B4-BE49-F238E27FC236}">
                <a16:creationId xmlns:a16="http://schemas.microsoft.com/office/drawing/2014/main" id="{D3575362-3474-4742-8CEE-8DDF689D59DB}"/>
              </a:ext>
            </a:extLst>
          </p:cNvPr>
          <p:cNvSpPr txBox="1"/>
          <p:nvPr/>
        </p:nvSpPr>
        <p:spPr>
          <a:xfrm>
            <a:off x="2639394"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1998</a:t>
            </a:r>
            <a:endParaRPr lang="zh-CN" altLang="en-US" sz="1200" b="1" dirty="0">
              <a:solidFill>
                <a:schemeClr val="bg1"/>
              </a:solidFill>
              <a:cs typeface="Arial" panose="020B0604020202020204" pitchFamily="34" charset="0"/>
            </a:endParaRPr>
          </a:p>
        </p:txBody>
      </p:sp>
      <p:sp>
        <p:nvSpPr>
          <p:cNvPr id="80" name="文本框 18">
            <a:extLst>
              <a:ext uri="{FF2B5EF4-FFF2-40B4-BE49-F238E27FC236}">
                <a16:creationId xmlns:a16="http://schemas.microsoft.com/office/drawing/2014/main" id="{602A8E98-F05C-2144-BED5-F489D8D1B811}"/>
              </a:ext>
            </a:extLst>
          </p:cNvPr>
          <p:cNvSpPr txBox="1"/>
          <p:nvPr/>
        </p:nvSpPr>
        <p:spPr>
          <a:xfrm>
            <a:off x="3399808"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2000</a:t>
            </a:r>
            <a:endParaRPr lang="zh-CN" altLang="en-US" sz="1200" b="1" dirty="0">
              <a:solidFill>
                <a:schemeClr val="bg1"/>
              </a:solidFill>
              <a:cs typeface="Arial" panose="020B0604020202020204" pitchFamily="34" charset="0"/>
            </a:endParaRPr>
          </a:p>
        </p:txBody>
      </p:sp>
      <p:sp>
        <p:nvSpPr>
          <p:cNvPr id="81" name="文本框 23">
            <a:extLst>
              <a:ext uri="{FF2B5EF4-FFF2-40B4-BE49-F238E27FC236}">
                <a16:creationId xmlns:a16="http://schemas.microsoft.com/office/drawing/2014/main" id="{0B1B24AC-1737-204C-AF42-3EFD84EEB4F3}"/>
              </a:ext>
            </a:extLst>
          </p:cNvPr>
          <p:cNvSpPr txBox="1"/>
          <p:nvPr/>
        </p:nvSpPr>
        <p:spPr>
          <a:xfrm>
            <a:off x="4160221"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2001</a:t>
            </a:r>
            <a:endParaRPr lang="zh-CN" altLang="en-US" sz="1200" b="1" dirty="0">
              <a:solidFill>
                <a:schemeClr val="bg1"/>
              </a:solidFill>
              <a:cs typeface="Arial" panose="020B0604020202020204" pitchFamily="34" charset="0"/>
            </a:endParaRPr>
          </a:p>
        </p:txBody>
      </p:sp>
      <p:sp>
        <p:nvSpPr>
          <p:cNvPr id="82" name="文本框 24">
            <a:extLst>
              <a:ext uri="{FF2B5EF4-FFF2-40B4-BE49-F238E27FC236}">
                <a16:creationId xmlns:a16="http://schemas.microsoft.com/office/drawing/2014/main" id="{51143344-72EE-1A4F-9961-09DB81D7C81A}"/>
              </a:ext>
            </a:extLst>
          </p:cNvPr>
          <p:cNvSpPr txBox="1"/>
          <p:nvPr/>
        </p:nvSpPr>
        <p:spPr>
          <a:xfrm>
            <a:off x="10243529"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2020</a:t>
            </a:r>
            <a:endParaRPr lang="zh-CN" altLang="en-US" sz="1200" b="1" dirty="0">
              <a:solidFill>
                <a:schemeClr val="bg1"/>
              </a:solidFill>
              <a:cs typeface="Arial" panose="020B0604020202020204" pitchFamily="34" charset="0"/>
            </a:endParaRPr>
          </a:p>
        </p:txBody>
      </p:sp>
      <p:sp>
        <p:nvSpPr>
          <p:cNvPr id="83" name="文本框 25">
            <a:extLst>
              <a:ext uri="{FF2B5EF4-FFF2-40B4-BE49-F238E27FC236}">
                <a16:creationId xmlns:a16="http://schemas.microsoft.com/office/drawing/2014/main" id="{B4F6367E-BEB5-4345-8577-FFE98F6653ED}"/>
              </a:ext>
            </a:extLst>
          </p:cNvPr>
          <p:cNvSpPr txBox="1"/>
          <p:nvPr/>
        </p:nvSpPr>
        <p:spPr>
          <a:xfrm>
            <a:off x="7962288"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2017</a:t>
            </a:r>
            <a:endParaRPr lang="zh-CN" altLang="en-US" sz="1200" b="1" dirty="0">
              <a:solidFill>
                <a:schemeClr val="bg1"/>
              </a:solidFill>
              <a:cs typeface="Arial" panose="020B0604020202020204" pitchFamily="34" charset="0"/>
            </a:endParaRPr>
          </a:p>
        </p:txBody>
      </p:sp>
      <p:sp>
        <p:nvSpPr>
          <p:cNvPr id="84" name="文本框 26">
            <a:extLst>
              <a:ext uri="{FF2B5EF4-FFF2-40B4-BE49-F238E27FC236}">
                <a16:creationId xmlns:a16="http://schemas.microsoft.com/office/drawing/2014/main" id="{923BACBC-A55C-814C-BDB9-EDA69DB08E02}"/>
              </a:ext>
            </a:extLst>
          </p:cNvPr>
          <p:cNvSpPr txBox="1"/>
          <p:nvPr/>
        </p:nvSpPr>
        <p:spPr>
          <a:xfrm>
            <a:off x="4920635"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2003</a:t>
            </a:r>
            <a:endParaRPr lang="zh-CN" altLang="en-US" sz="1200" b="1" dirty="0">
              <a:solidFill>
                <a:schemeClr val="bg1"/>
              </a:solidFill>
              <a:cs typeface="Arial" panose="020B0604020202020204" pitchFamily="34" charset="0"/>
            </a:endParaRPr>
          </a:p>
        </p:txBody>
      </p:sp>
      <p:sp>
        <p:nvSpPr>
          <p:cNvPr id="85" name="文本框 41">
            <a:extLst>
              <a:ext uri="{FF2B5EF4-FFF2-40B4-BE49-F238E27FC236}">
                <a16:creationId xmlns:a16="http://schemas.microsoft.com/office/drawing/2014/main" id="{54D73E48-EFB5-1044-B7C0-68870648D507}"/>
              </a:ext>
            </a:extLst>
          </p:cNvPr>
          <p:cNvSpPr txBox="1"/>
          <p:nvPr/>
        </p:nvSpPr>
        <p:spPr>
          <a:xfrm>
            <a:off x="7201875"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2016</a:t>
            </a:r>
            <a:endParaRPr lang="zh-CN" altLang="en-US" sz="1200" b="1" dirty="0">
              <a:solidFill>
                <a:schemeClr val="bg1"/>
              </a:solidFill>
              <a:cs typeface="Arial" panose="020B0604020202020204" pitchFamily="34" charset="0"/>
            </a:endParaRPr>
          </a:p>
        </p:txBody>
      </p:sp>
      <p:sp>
        <p:nvSpPr>
          <p:cNvPr id="86" name="文本框 60">
            <a:extLst>
              <a:ext uri="{FF2B5EF4-FFF2-40B4-BE49-F238E27FC236}">
                <a16:creationId xmlns:a16="http://schemas.microsoft.com/office/drawing/2014/main" id="{AAE38CC4-C0D9-D140-B25A-A033BB1F7995}"/>
              </a:ext>
            </a:extLst>
          </p:cNvPr>
          <p:cNvSpPr txBox="1"/>
          <p:nvPr/>
        </p:nvSpPr>
        <p:spPr>
          <a:xfrm>
            <a:off x="6441462"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2010</a:t>
            </a:r>
            <a:endParaRPr lang="zh-CN" altLang="en-US" sz="1200" b="1" dirty="0">
              <a:solidFill>
                <a:schemeClr val="bg1"/>
              </a:solidFill>
              <a:cs typeface="Arial" panose="020B0604020202020204" pitchFamily="34" charset="0"/>
            </a:endParaRPr>
          </a:p>
        </p:txBody>
      </p:sp>
      <p:sp>
        <p:nvSpPr>
          <p:cNvPr id="87" name="文本框 42">
            <a:extLst>
              <a:ext uri="{FF2B5EF4-FFF2-40B4-BE49-F238E27FC236}">
                <a16:creationId xmlns:a16="http://schemas.microsoft.com/office/drawing/2014/main" id="{5536E49B-1851-CA42-AF6B-28F3616CEB30}"/>
              </a:ext>
            </a:extLst>
          </p:cNvPr>
          <p:cNvSpPr txBox="1"/>
          <p:nvPr/>
        </p:nvSpPr>
        <p:spPr>
          <a:xfrm>
            <a:off x="5681048"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2009</a:t>
            </a:r>
            <a:endParaRPr lang="zh-CN" altLang="en-US" sz="1200" b="1" dirty="0">
              <a:solidFill>
                <a:schemeClr val="bg1"/>
              </a:solidFill>
              <a:cs typeface="Arial" panose="020B0604020202020204" pitchFamily="34" charset="0"/>
            </a:endParaRPr>
          </a:p>
        </p:txBody>
      </p:sp>
      <p:sp>
        <p:nvSpPr>
          <p:cNvPr id="88" name="文本框 7">
            <a:extLst>
              <a:ext uri="{FF2B5EF4-FFF2-40B4-BE49-F238E27FC236}">
                <a16:creationId xmlns:a16="http://schemas.microsoft.com/office/drawing/2014/main" id="{32C2C218-27D8-8946-AA21-DCEBEBCDAB0B}"/>
              </a:ext>
            </a:extLst>
          </p:cNvPr>
          <p:cNvSpPr txBox="1"/>
          <p:nvPr/>
        </p:nvSpPr>
        <p:spPr>
          <a:xfrm>
            <a:off x="1878981"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1994</a:t>
            </a:r>
            <a:endParaRPr lang="zh-CN" altLang="en-US" sz="1200" b="1" dirty="0">
              <a:solidFill>
                <a:schemeClr val="bg1"/>
              </a:solidFill>
              <a:cs typeface="Arial" panose="020B0604020202020204" pitchFamily="34" charset="0"/>
            </a:endParaRPr>
          </a:p>
        </p:txBody>
      </p:sp>
      <p:sp>
        <p:nvSpPr>
          <p:cNvPr id="89" name="文本框 42">
            <a:extLst>
              <a:ext uri="{FF2B5EF4-FFF2-40B4-BE49-F238E27FC236}">
                <a16:creationId xmlns:a16="http://schemas.microsoft.com/office/drawing/2014/main" id="{47C2912F-9F9A-A14A-BEF6-4026358F2941}"/>
              </a:ext>
            </a:extLst>
          </p:cNvPr>
          <p:cNvSpPr txBox="1"/>
          <p:nvPr/>
        </p:nvSpPr>
        <p:spPr>
          <a:xfrm>
            <a:off x="9483115"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2019</a:t>
            </a:r>
            <a:endParaRPr lang="zh-CN" altLang="en-US" sz="1200" b="1" dirty="0">
              <a:solidFill>
                <a:schemeClr val="bg1"/>
              </a:solidFill>
              <a:cs typeface="Arial" panose="020B0604020202020204" pitchFamily="34" charset="0"/>
            </a:endParaRPr>
          </a:p>
        </p:txBody>
      </p:sp>
      <p:sp>
        <p:nvSpPr>
          <p:cNvPr id="90" name="文本框 24">
            <a:extLst>
              <a:ext uri="{FF2B5EF4-FFF2-40B4-BE49-F238E27FC236}">
                <a16:creationId xmlns:a16="http://schemas.microsoft.com/office/drawing/2014/main" id="{6F3C664F-63F6-0E46-86DB-DFDB50743973}"/>
              </a:ext>
            </a:extLst>
          </p:cNvPr>
          <p:cNvSpPr txBox="1"/>
          <p:nvPr/>
        </p:nvSpPr>
        <p:spPr>
          <a:xfrm>
            <a:off x="8722702" y="4012161"/>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2018</a:t>
            </a:r>
            <a:endParaRPr lang="zh-CN" altLang="en-US" sz="1200" b="1" dirty="0">
              <a:solidFill>
                <a:schemeClr val="bg1"/>
              </a:solidFill>
              <a:cs typeface="Arial" panose="020B0604020202020204" pitchFamily="34" charset="0"/>
            </a:endParaRPr>
          </a:p>
        </p:txBody>
      </p:sp>
      <p:sp>
        <p:nvSpPr>
          <p:cNvPr id="4" name="矩形 3">
            <a:extLst>
              <a:ext uri="{FF2B5EF4-FFF2-40B4-BE49-F238E27FC236}">
                <a16:creationId xmlns:a16="http://schemas.microsoft.com/office/drawing/2014/main" id="{49963B72-5888-4798-A2CC-CE40BF87A4A9}"/>
              </a:ext>
            </a:extLst>
          </p:cNvPr>
          <p:cNvSpPr/>
          <p:nvPr/>
        </p:nvSpPr>
        <p:spPr>
          <a:xfrm>
            <a:off x="6988557" y="4649289"/>
            <a:ext cx="4964225" cy="3447098"/>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小结</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上述国内外研究成果极大地推动了离散裂隙网络理论的发展及其在复杂实际工程中的应用。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然而，这些研究多为利用离散裂隙模型建模应用于实际工程场景，而</a:t>
            </a:r>
            <a:r>
              <a:rPr lang="zh-CN"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鲜有提及和讨论离散裂隙建模自身的可靠性</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rPr>
              <a:t>因此，</a:t>
            </a:r>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课题</a:t>
            </a:r>
            <a:r>
              <a:rPr lang="zh-CN" altLang="zh-CN" dirty="0">
                <a:latin typeface="微软雅黑" panose="020B0503020204020204" pitchFamily="34" charset="-122"/>
                <a:ea typeface="微软雅黑" panose="020B0503020204020204" pitchFamily="34" charset="-122"/>
              </a:rPr>
              <a:t>将在离散裂隙网络建模基础上，聚焦模型与实际的岩石裂隙的差异，同时为简化讨论情况着重考虑二维离散裂隙网络模型的相似度问题。</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7388091"/>
      </p:ext>
    </p:extLst>
  </p:cSld>
  <p:clrMapOvr>
    <a:masterClrMapping/>
  </p:clrMapOvr>
  <mc:AlternateContent xmlns:mc="http://schemas.openxmlformats.org/markup-compatibility/2006">
    <mc:Choice xmlns:p14="http://schemas.microsoft.com/office/powerpoint/2010/main" Requires="p14">
      <p:transition spd="slow" p14:dur="2000" advTm="858"/>
    </mc:Choice>
    <mc:Fallback>
      <p:transition spd="slow" advTm="8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5369AED-45BF-EC47-BF30-2DD8E04AD717}"/>
              </a:ext>
            </a:extLst>
          </p:cNvPr>
          <p:cNvSpPr txBox="1">
            <a:spLocks/>
          </p:cNvSpPr>
          <p:nvPr/>
        </p:nvSpPr>
        <p:spPr>
          <a:xfrm>
            <a:off x="1083937" y="616004"/>
            <a:ext cx="9927282" cy="716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4094" dirty="0">
                <a:latin typeface="Microsoft YaHei" panose="020B0503020204020204" pitchFamily="34" charset="-122"/>
                <a:ea typeface="Microsoft YaHei" panose="020B0503020204020204" pitchFamily="34" charset="-122"/>
              </a:rPr>
              <a:t>1.3</a:t>
            </a:r>
            <a:r>
              <a:rPr lang="zh-CN" altLang="en-US" sz="4094" dirty="0">
                <a:latin typeface="Microsoft YaHei" panose="020B0503020204020204" pitchFamily="34" charset="-122"/>
                <a:ea typeface="Microsoft YaHei" panose="020B0503020204020204" pitchFamily="34" charset="-122"/>
              </a:rPr>
              <a:t> 国内外研究现状</a:t>
            </a:r>
          </a:p>
        </p:txBody>
      </p:sp>
      <p:sp>
        <p:nvSpPr>
          <p:cNvPr id="5" name="灯片编号占位符 8">
            <a:extLst>
              <a:ext uri="{FF2B5EF4-FFF2-40B4-BE49-F238E27FC236}">
                <a16:creationId xmlns:a16="http://schemas.microsoft.com/office/drawing/2014/main" id="{232244F3-B27B-DA4F-A478-CDB7840B2C5B}"/>
              </a:ext>
            </a:extLst>
          </p:cNvPr>
          <p:cNvSpPr txBox="1">
            <a:spLocks/>
          </p:cNvSpPr>
          <p:nvPr/>
        </p:nvSpPr>
        <p:spPr>
          <a:xfrm>
            <a:off x="-1344144" y="9830916"/>
            <a:ext cx="1190727" cy="5238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1pPr>
            <a:lvl2pPr marL="742950" indent="-28575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2pPr>
            <a:lvl3pPr marL="11430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3pPr>
            <a:lvl4pPr marL="16002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4pPr>
            <a:lvl5pPr marL="20574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9pPr>
          </a:lstStyle>
          <a:p>
            <a:endParaRPr lang="en-US" altLang="ko-KR" sz="2520" dirty="0">
              <a:solidFill>
                <a:schemeClr val="tx1"/>
              </a:solidFill>
              <a:latin typeface="Times New Roman" panose="02020603050405020304" pitchFamily="18" charset="0"/>
            </a:endParaRPr>
          </a:p>
        </p:txBody>
      </p:sp>
      <p:sp>
        <p:nvSpPr>
          <p:cNvPr id="52" name="矩形 53">
            <a:extLst>
              <a:ext uri="{FF2B5EF4-FFF2-40B4-BE49-F238E27FC236}">
                <a16:creationId xmlns:a16="http://schemas.microsoft.com/office/drawing/2014/main" id="{3AA667EF-AA13-4643-98D6-50842DB08A48}"/>
              </a:ext>
            </a:extLst>
          </p:cNvPr>
          <p:cNvSpPr/>
          <p:nvPr/>
        </p:nvSpPr>
        <p:spPr>
          <a:xfrm>
            <a:off x="1547952" y="1619771"/>
            <a:ext cx="593280" cy="1815882"/>
          </a:xfrm>
          <a:prstGeom prst="rect">
            <a:avLst/>
          </a:prstGeom>
          <a:noFill/>
        </p:spPr>
        <p:txBody>
          <a:bodyPr wrap="square">
            <a:spAutoFit/>
          </a:bodyPr>
          <a:lstStyle/>
          <a:p>
            <a:r>
              <a:rPr lang="zh-CN" altLang="en-US" sz="2800" b="1" dirty="0">
                <a:solidFill>
                  <a:srgbClr val="0432FF"/>
                </a:solidFill>
                <a:latin typeface="微软雅黑" panose="020B0503020204020204" pitchFamily="34" charset="-122"/>
                <a:ea typeface="微软雅黑" panose="020B0503020204020204" pitchFamily="34" charset="-122"/>
              </a:rPr>
              <a:t>数值验证</a:t>
            </a:r>
            <a:endParaRPr lang="zh-CN" altLang="en-US" sz="2800" b="1" dirty="0">
              <a:solidFill>
                <a:srgbClr val="0432FF"/>
              </a:solidFill>
            </a:endParaRPr>
          </a:p>
        </p:txBody>
      </p:sp>
      <p:sp>
        <p:nvSpPr>
          <p:cNvPr id="56" name="任意多边形 59">
            <a:extLst>
              <a:ext uri="{FF2B5EF4-FFF2-40B4-BE49-F238E27FC236}">
                <a16:creationId xmlns:a16="http://schemas.microsoft.com/office/drawing/2014/main" id="{2E8D1DAE-259D-C143-9FE1-01E89686CB63}"/>
              </a:ext>
            </a:extLst>
          </p:cNvPr>
          <p:cNvSpPr/>
          <p:nvPr/>
        </p:nvSpPr>
        <p:spPr>
          <a:xfrm>
            <a:off x="1415210" y="3460976"/>
            <a:ext cx="10537573" cy="380252"/>
          </a:xfrm>
          <a:custGeom>
            <a:avLst/>
            <a:gdLst>
              <a:gd name="connsiteX0" fmla="*/ 7933086 w 8123212"/>
              <a:gd name="connsiteY0" fmla="*/ 0 h 380252"/>
              <a:gd name="connsiteX1" fmla="*/ 8123212 w 8123212"/>
              <a:gd name="connsiteY1" fmla="*/ 190126 h 380252"/>
              <a:gd name="connsiteX2" fmla="*/ 7933086 w 8123212"/>
              <a:gd name="connsiteY2" fmla="*/ 380252 h 380252"/>
              <a:gd name="connsiteX3" fmla="*/ 7933086 w 8123212"/>
              <a:gd name="connsiteY3" fmla="*/ 285189 h 380252"/>
              <a:gd name="connsiteX4" fmla="*/ 0 w 8123212"/>
              <a:gd name="connsiteY4" fmla="*/ 285189 h 380252"/>
              <a:gd name="connsiteX5" fmla="*/ 0 w 8123212"/>
              <a:gd name="connsiteY5" fmla="*/ 274203 h 380252"/>
              <a:gd name="connsiteX6" fmla="*/ 164118 w 8123212"/>
              <a:gd name="connsiteY6" fmla="*/ 188681 h 380252"/>
              <a:gd name="connsiteX7" fmla="*/ 0 w 8123212"/>
              <a:gd name="connsiteY7" fmla="*/ 103157 h 380252"/>
              <a:gd name="connsiteX8" fmla="*/ 0 w 8123212"/>
              <a:gd name="connsiteY8" fmla="*/ 95063 h 380252"/>
              <a:gd name="connsiteX9" fmla="*/ 7933086 w 8123212"/>
              <a:gd name="connsiteY9" fmla="*/ 95063 h 38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23212" h="380252">
                <a:moveTo>
                  <a:pt x="7933086" y="0"/>
                </a:moveTo>
                <a:lnTo>
                  <a:pt x="8123212" y="190126"/>
                </a:lnTo>
                <a:lnTo>
                  <a:pt x="7933086" y="380252"/>
                </a:lnTo>
                <a:lnTo>
                  <a:pt x="7933086" y="285189"/>
                </a:lnTo>
                <a:lnTo>
                  <a:pt x="0" y="285189"/>
                </a:lnTo>
                <a:lnTo>
                  <a:pt x="0" y="274203"/>
                </a:lnTo>
                <a:lnTo>
                  <a:pt x="164118" y="188681"/>
                </a:lnTo>
                <a:lnTo>
                  <a:pt x="0" y="103157"/>
                </a:lnTo>
                <a:lnTo>
                  <a:pt x="0" y="95063"/>
                </a:lnTo>
                <a:lnTo>
                  <a:pt x="7933086" y="95063"/>
                </a:lnTo>
                <a:close/>
              </a:path>
            </a:pathLst>
          </a:custGeom>
          <a:gradFill flip="none" rotWithShape="1">
            <a:gsLst>
              <a:gs pos="0">
                <a:schemeClr val="accent1">
                  <a:lumMod val="40000"/>
                  <a:lumOff val="60000"/>
                </a:schemeClr>
              </a:gs>
              <a:gs pos="0">
                <a:schemeClr val="accent1">
                  <a:lumMod val="95000"/>
                  <a:lumOff val="5000"/>
                </a:schemeClr>
              </a:gs>
              <a:gs pos="100000">
                <a:schemeClr val="accent1">
                  <a:lumMod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1">
            <a:extLst>
              <a:ext uri="{FF2B5EF4-FFF2-40B4-BE49-F238E27FC236}">
                <a16:creationId xmlns:a16="http://schemas.microsoft.com/office/drawing/2014/main" id="{0F2DABDA-D9A6-7F4D-8F86-340126BD30F3}"/>
              </a:ext>
            </a:extLst>
          </p:cNvPr>
          <p:cNvSpPr/>
          <p:nvPr/>
        </p:nvSpPr>
        <p:spPr>
          <a:xfrm>
            <a:off x="8203751" y="1740556"/>
            <a:ext cx="2406982" cy="1600438"/>
          </a:xfrm>
          <a:prstGeom prst="rect">
            <a:avLst/>
          </a:prstGeom>
          <a:solidFill>
            <a:schemeClr val="accent4">
              <a:lumMod val="40000"/>
              <a:lumOff val="60000"/>
            </a:schemeClr>
          </a:solidFill>
          <a:ln>
            <a:solidFill>
              <a:srgbClr val="FF0000"/>
            </a:solidFill>
          </a:ln>
        </p:spPr>
        <p:txBody>
          <a:bodyPr wrap="square">
            <a:spAutoFit/>
          </a:bodyPr>
          <a:lstStyle/>
          <a:p>
            <a:r>
              <a:rPr lang="en-US" altLang="zh-CN" sz="1400" dirty="0">
                <a:solidFill>
                  <a:srgbClr val="0000FF"/>
                </a:solidFill>
                <a:latin typeface="微软雅黑" panose="020B0503020204020204" pitchFamily="34" charset="-122"/>
                <a:ea typeface="微软雅黑" panose="020B0503020204020204" pitchFamily="34" charset="-122"/>
              </a:rPr>
              <a:t>Mendoza-Torres</a:t>
            </a:r>
            <a:r>
              <a:rPr lang="zh-CN" altLang="en-US" sz="1400" dirty="0">
                <a:solidFill>
                  <a:srgbClr val="0000FF"/>
                </a:solidFill>
                <a:latin typeface="微软雅黑" panose="020B0503020204020204" pitchFamily="34" charset="-122"/>
                <a:ea typeface="微软雅黑" panose="020B0503020204020204" pitchFamily="34" charset="-122"/>
              </a:rPr>
              <a:t>等（</a:t>
            </a:r>
            <a:r>
              <a:rPr lang="en-US" altLang="zh-CN" sz="1400" dirty="0">
                <a:solidFill>
                  <a:srgbClr val="0000FF"/>
                </a:solidFill>
                <a:latin typeface="微软雅黑" panose="020B0503020204020204" pitchFamily="34" charset="-122"/>
                <a:ea typeface="微软雅黑" panose="020B0503020204020204" pitchFamily="34" charset="-122"/>
              </a:rPr>
              <a:t>2017</a:t>
            </a:r>
            <a:r>
              <a:rPr lang="zh-CN" altLang="en-US" sz="1400" dirty="0">
                <a:solidFill>
                  <a:srgbClr val="0000FF"/>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提出了一种引入</a:t>
            </a:r>
            <a:r>
              <a:rPr lang="en-US" altLang="zh-CN" sz="1400" dirty="0">
                <a:latin typeface="微软雅黑" panose="020B0503020204020204" pitchFamily="34" charset="-122"/>
                <a:ea typeface="微软雅黑" panose="020B0503020204020204" pitchFamily="34" charset="-122"/>
              </a:rPr>
              <a:t>Copula</a:t>
            </a:r>
            <a:r>
              <a:rPr lang="zh-CN" altLang="en-US" sz="1400" dirty="0">
                <a:latin typeface="微软雅黑" panose="020B0503020204020204" pitchFamily="34" charset="-122"/>
                <a:ea typeface="微软雅黑" panose="020B0503020204020204" pitchFamily="34" charset="-122"/>
              </a:rPr>
              <a:t>理论的改进离散裂隙网络建模方法，克服了一般裂隙建模过程中不考虑几何特性（方向、长度、孔径）之间可能存在的依赖关系的缺点</a:t>
            </a:r>
          </a:p>
        </p:txBody>
      </p:sp>
      <p:sp>
        <p:nvSpPr>
          <p:cNvPr id="61" name="矩形 75">
            <a:extLst>
              <a:ext uri="{FF2B5EF4-FFF2-40B4-BE49-F238E27FC236}">
                <a16:creationId xmlns:a16="http://schemas.microsoft.com/office/drawing/2014/main" id="{690A1B5B-F978-1B45-8CB0-49B8FF82E196}"/>
              </a:ext>
            </a:extLst>
          </p:cNvPr>
          <p:cNvSpPr/>
          <p:nvPr/>
        </p:nvSpPr>
        <p:spPr>
          <a:xfrm>
            <a:off x="8930418" y="3835311"/>
            <a:ext cx="2230278" cy="1938992"/>
          </a:xfrm>
          <a:prstGeom prst="rect">
            <a:avLst/>
          </a:prstGeom>
          <a:solidFill>
            <a:schemeClr val="accent5">
              <a:lumMod val="20000"/>
              <a:lumOff val="80000"/>
            </a:schemeClr>
          </a:solidFill>
          <a:ln>
            <a:solidFill>
              <a:srgbClr val="FF0000"/>
            </a:solidFill>
          </a:ln>
        </p:spPr>
        <p:txBody>
          <a:bodyPr wrap="square">
            <a:spAutoFit/>
          </a:bodyPr>
          <a:lstStyle/>
          <a:p>
            <a:r>
              <a:rPr lang="en-US" altLang="zh-CN" sz="1200" dirty="0">
                <a:solidFill>
                  <a:srgbClr val="0000FF"/>
                </a:solidFill>
                <a:latin typeface="微软雅黑" panose="020B0503020204020204" pitchFamily="34" charset="-122"/>
                <a:ea typeface="微软雅黑" panose="020B0503020204020204" pitchFamily="34" charset="-122"/>
              </a:rPr>
              <a:t>Wang</a:t>
            </a:r>
            <a:r>
              <a:rPr lang="zh-CN" altLang="en-US" sz="1200" dirty="0">
                <a:solidFill>
                  <a:srgbClr val="0000FF"/>
                </a:solidFill>
                <a:latin typeface="微软雅黑" panose="020B0503020204020204" pitchFamily="34" charset="-122"/>
                <a:ea typeface="微软雅黑" panose="020B0503020204020204" pitchFamily="34" charset="-122"/>
              </a:rPr>
              <a:t>等（</a:t>
            </a:r>
            <a:r>
              <a:rPr lang="en-US" altLang="zh-CN" sz="1200" dirty="0">
                <a:solidFill>
                  <a:srgbClr val="0000FF"/>
                </a:solidFill>
                <a:latin typeface="微软雅黑" panose="020B0503020204020204" pitchFamily="34" charset="-122"/>
                <a:ea typeface="微软雅黑" panose="020B0503020204020204" pitchFamily="34" charset="-122"/>
              </a:rPr>
              <a:t>2020</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提出了一种综合全面的方法来评价离散裂隙网络（</a:t>
            </a:r>
            <a:r>
              <a:rPr lang="en-US" altLang="zh-CN" sz="1200" dirty="0" err="1">
                <a:solidFill>
                  <a:srgbClr val="000000"/>
                </a:solidFill>
                <a:latin typeface="微软雅黑" panose="020B0503020204020204" pitchFamily="34" charset="-122"/>
                <a:ea typeface="微软雅黑" panose="020B0503020204020204" pitchFamily="34" charset="-122"/>
              </a:rPr>
              <a:t>DFN</a:t>
            </a:r>
            <a:r>
              <a:rPr lang="zh-CN" altLang="en-US" sz="1200" dirty="0">
                <a:solidFill>
                  <a:srgbClr val="000000"/>
                </a:solidFill>
                <a:latin typeface="微软雅黑" panose="020B0503020204020204" pitchFamily="34" charset="-122"/>
                <a:ea typeface="微软雅黑" panose="020B0503020204020204" pitchFamily="34" charset="-122"/>
              </a:rPr>
              <a:t>）的建模精度。该方法的核心要点是评估模拟模型与真实岩体之间的综合异同度。而综合异同度又是</a:t>
            </a:r>
            <a:r>
              <a:rPr lang="zh-CN" altLang="en-US" sz="1200" dirty="0">
                <a:solidFill>
                  <a:srgbClr val="FF0000"/>
                </a:solidFill>
                <a:latin typeface="微软雅黑" panose="020B0503020204020204" pitchFamily="34" charset="-122"/>
                <a:ea typeface="微软雅黑" panose="020B0503020204020204" pitchFamily="34" charset="-122"/>
              </a:rPr>
              <a:t>形状异同度，位置异同度和大小异同度的平均值</a:t>
            </a:r>
            <a:r>
              <a:rPr lang="zh-CN" altLang="en-US" sz="1200" dirty="0">
                <a:solidFill>
                  <a:srgbClr val="000000"/>
                </a:solidFill>
                <a:latin typeface="微软雅黑" panose="020B0503020204020204" pitchFamily="34" charset="-122"/>
                <a:ea typeface="微软雅黑" panose="020B0503020204020204" pitchFamily="34" charset="-122"/>
              </a:rPr>
              <a:t>，能够全面体现岩体内裂隙的方向、位置、大小和密度。</a:t>
            </a:r>
            <a:endParaRPr lang="zh-CN" altLang="en-US" sz="1200" dirty="0">
              <a:latin typeface="微软雅黑" panose="020B0503020204020204" pitchFamily="34" charset="-122"/>
              <a:ea typeface="微软雅黑" panose="020B0503020204020204" pitchFamily="34" charset="-122"/>
            </a:endParaRPr>
          </a:p>
        </p:txBody>
      </p:sp>
      <p:sp>
        <p:nvSpPr>
          <p:cNvPr id="69" name="矩形 111">
            <a:extLst>
              <a:ext uri="{FF2B5EF4-FFF2-40B4-BE49-F238E27FC236}">
                <a16:creationId xmlns:a16="http://schemas.microsoft.com/office/drawing/2014/main" id="{7DED6186-665B-184A-9276-43A92D1507D7}"/>
              </a:ext>
            </a:extLst>
          </p:cNvPr>
          <p:cNvSpPr/>
          <p:nvPr/>
        </p:nvSpPr>
        <p:spPr>
          <a:xfrm>
            <a:off x="4615885" y="1719258"/>
            <a:ext cx="3346403" cy="1600438"/>
          </a:xfrm>
          <a:prstGeom prst="rect">
            <a:avLst/>
          </a:prstGeom>
          <a:solidFill>
            <a:schemeClr val="accent4">
              <a:lumMod val="40000"/>
              <a:lumOff val="60000"/>
            </a:schemeClr>
          </a:solidFill>
          <a:ln>
            <a:solidFill>
              <a:srgbClr val="FF0000"/>
            </a:solidFill>
          </a:ln>
        </p:spPr>
        <p:txBody>
          <a:bodyPr wrap="square">
            <a:spAutoFit/>
          </a:bodyPr>
          <a:lstStyle/>
          <a:p>
            <a:r>
              <a:rPr lang="en-US" altLang="zh-CN" sz="1400" dirty="0">
                <a:solidFill>
                  <a:srgbClr val="0000FF"/>
                </a:solidFill>
                <a:latin typeface="微软雅黑" panose="020B0503020204020204" pitchFamily="34" charset="-122"/>
                <a:ea typeface="微软雅黑" panose="020B0503020204020204" pitchFamily="34" charset="-122"/>
              </a:rPr>
              <a:t>Guo</a:t>
            </a:r>
            <a:r>
              <a:rPr lang="zh-CN" altLang="en-US" sz="1400" dirty="0">
                <a:solidFill>
                  <a:srgbClr val="0000FF"/>
                </a:solidFill>
                <a:latin typeface="微软雅黑" panose="020B0503020204020204" pitchFamily="34" charset="-122"/>
                <a:ea typeface="微软雅黑" panose="020B0503020204020204" pitchFamily="34" charset="-122"/>
              </a:rPr>
              <a:t>等（</a:t>
            </a:r>
            <a:r>
              <a:rPr lang="en-US" altLang="zh-CN" sz="1400" dirty="0">
                <a:solidFill>
                  <a:srgbClr val="0000FF"/>
                </a:solidFill>
                <a:latin typeface="微软雅黑" panose="020B0503020204020204" pitchFamily="34" charset="-122"/>
                <a:ea typeface="微软雅黑" panose="020B0503020204020204" pitchFamily="34" charset="-122"/>
              </a:rPr>
              <a:t>2015</a:t>
            </a:r>
            <a:r>
              <a:rPr lang="zh-CN" altLang="en-US" sz="1400" dirty="0">
                <a:solidFill>
                  <a:srgbClr val="0000FF"/>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对甘肃北山岩石露头进行了裂隙调查，建立了三维随机离散裂隙模型，采用了归一化的相对误差和变异系数对模型和实际裂隙的数量、长度和走向三类数据进行定量比较，结果表明该随机模型在特定条件下具有较高的可靠性，可以满足实际工程应用的需要。</a:t>
            </a:r>
            <a:endParaRPr lang="zh-CN" altLang="en-US" sz="1400" dirty="0">
              <a:latin typeface="微软雅黑" panose="020B0503020204020204" pitchFamily="34" charset="-122"/>
              <a:ea typeface="微软雅黑" panose="020B0503020204020204" pitchFamily="34" charset="-122"/>
            </a:endParaRPr>
          </a:p>
        </p:txBody>
      </p:sp>
      <p:sp>
        <p:nvSpPr>
          <p:cNvPr id="71" name="矩形 113">
            <a:extLst>
              <a:ext uri="{FF2B5EF4-FFF2-40B4-BE49-F238E27FC236}">
                <a16:creationId xmlns:a16="http://schemas.microsoft.com/office/drawing/2014/main" id="{797610FA-1BB3-1748-82A8-BF7EE6584A13}"/>
              </a:ext>
            </a:extLst>
          </p:cNvPr>
          <p:cNvSpPr/>
          <p:nvPr/>
        </p:nvSpPr>
        <p:spPr>
          <a:xfrm>
            <a:off x="2130703" y="3835311"/>
            <a:ext cx="1541160" cy="1938992"/>
          </a:xfrm>
          <a:prstGeom prst="rect">
            <a:avLst/>
          </a:prstGeom>
          <a:solidFill>
            <a:schemeClr val="accent5">
              <a:lumMod val="20000"/>
              <a:lumOff val="80000"/>
            </a:schemeClr>
          </a:solidFill>
          <a:ln>
            <a:solidFill>
              <a:srgbClr val="FF0000"/>
            </a:solidFill>
          </a:ln>
        </p:spPr>
        <p:txBody>
          <a:bodyPr wrap="square">
            <a:spAutoFit/>
          </a:bodyPr>
          <a:lstStyle/>
          <a:p>
            <a:r>
              <a:rPr lang="en-US" altLang="zh-CN" sz="1200" dirty="0" err="1">
                <a:solidFill>
                  <a:srgbClr val="0000FF"/>
                </a:solidFill>
                <a:latin typeface="微软雅黑" panose="020B0503020204020204" pitchFamily="34" charset="-122"/>
                <a:ea typeface="微软雅黑" panose="020B0503020204020204" pitchFamily="34" charset="-122"/>
              </a:rPr>
              <a:t>Baecher</a:t>
            </a:r>
            <a:r>
              <a:rPr lang="zh-CN" altLang="en-US" sz="1200" dirty="0">
                <a:solidFill>
                  <a:srgbClr val="0000FF"/>
                </a:solidFill>
                <a:latin typeface="微软雅黑" panose="020B0503020204020204" pitchFamily="34" charset="-122"/>
                <a:ea typeface="微软雅黑" panose="020B0503020204020204" pitchFamily="34" charset="-122"/>
              </a:rPr>
              <a:t>等（</a:t>
            </a:r>
            <a:r>
              <a:rPr lang="en-US" altLang="zh-CN" sz="1200" dirty="0">
                <a:solidFill>
                  <a:srgbClr val="0000FF"/>
                </a:solidFill>
                <a:latin typeface="微软雅黑" panose="020B0503020204020204" pitchFamily="34" charset="-122"/>
                <a:ea typeface="微软雅黑" panose="020B0503020204020204" pitchFamily="34" charset="-122"/>
              </a:rPr>
              <a:t>1983</a:t>
            </a:r>
            <a:r>
              <a:rPr lang="zh-CN" altLang="en-US" sz="1200" dirty="0">
                <a:solidFill>
                  <a:srgbClr val="0000FF"/>
                </a:solidFill>
                <a:latin typeface="微软雅黑" panose="020B0503020204020204" pitchFamily="34" charset="-122"/>
                <a:ea typeface="微软雅黑" panose="020B0503020204020204" pitchFamily="34" charset="-122"/>
              </a:rPr>
              <a:t>）和</a:t>
            </a:r>
            <a:r>
              <a:rPr lang="en-US" altLang="zh-CN" sz="1200" dirty="0" err="1">
                <a:solidFill>
                  <a:srgbClr val="0000FF"/>
                </a:solidFill>
                <a:latin typeface="微软雅黑" panose="020B0503020204020204" pitchFamily="34" charset="-122"/>
                <a:ea typeface="微软雅黑" panose="020B0503020204020204" pitchFamily="34" charset="-122"/>
              </a:rPr>
              <a:t>Vazaios</a:t>
            </a:r>
            <a:r>
              <a:rPr lang="zh-CN" altLang="en-US" sz="1200" dirty="0">
                <a:solidFill>
                  <a:srgbClr val="0000FF"/>
                </a:solidFill>
                <a:latin typeface="微软雅黑" panose="020B0503020204020204" pitchFamily="34" charset="-122"/>
                <a:ea typeface="微软雅黑" panose="020B0503020204020204" pitchFamily="34" charset="-122"/>
              </a:rPr>
              <a:t>等（</a:t>
            </a:r>
            <a:r>
              <a:rPr lang="en-US" altLang="zh-CN" sz="1200" dirty="0">
                <a:solidFill>
                  <a:srgbClr val="0000FF"/>
                </a:solidFill>
                <a:latin typeface="微软雅黑" panose="020B0503020204020204" pitchFamily="34" charset="-122"/>
                <a:ea typeface="微软雅黑" panose="020B0503020204020204" pitchFamily="34" charset="-122"/>
              </a:rPr>
              <a:t>2018</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提出了利用累计曲线长度指标去评价模型和真实的轨迹之间的相似性，但这显然过于片面，不足以反映轨迹的全部特性（如位置、形状等）</a:t>
            </a:r>
          </a:p>
        </p:txBody>
      </p:sp>
      <p:sp>
        <p:nvSpPr>
          <p:cNvPr id="74" name="矩形 30">
            <a:extLst>
              <a:ext uri="{FF2B5EF4-FFF2-40B4-BE49-F238E27FC236}">
                <a16:creationId xmlns:a16="http://schemas.microsoft.com/office/drawing/2014/main" id="{BB9B42DB-51D4-BE4D-BA5F-7E6636C2DE56}"/>
              </a:ext>
            </a:extLst>
          </p:cNvPr>
          <p:cNvSpPr/>
          <p:nvPr/>
        </p:nvSpPr>
        <p:spPr>
          <a:xfrm>
            <a:off x="2907171" y="7569849"/>
            <a:ext cx="7965492" cy="1610762"/>
          </a:xfrm>
          <a:prstGeom prst="rect">
            <a:avLst/>
          </a:prstGeom>
        </p:spPr>
        <p:txBody>
          <a:bodyPr wrap="square">
            <a:spAutoFit/>
          </a:bodyPr>
          <a:lstStyle/>
          <a:p>
            <a:pPr>
              <a:lnSpc>
                <a:spcPts val="32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图形验证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22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传统意义</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上只是简单地基于视觉观察，即通过直接比较真实轨迹图和对应的模拟轨迹图来获得定性判断</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2200"/>
              </a:lnSpc>
            </a:pPr>
            <a:r>
              <a:rPr lang="zh-CN" altLang="zh-CN" dirty="0">
                <a:latin typeface="微软雅黑" panose="020B0503020204020204" pitchFamily="34" charset="-122"/>
                <a:ea typeface="微软雅黑" panose="020B0503020204020204" pitchFamily="34" charset="-122"/>
              </a:rPr>
              <a:t>随着</a:t>
            </a:r>
            <a:r>
              <a:rPr lang="zh-CN" altLang="zh-CN" dirty="0">
                <a:solidFill>
                  <a:srgbClr val="FF0000"/>
                </a:solidFill>
                <a:latin typeface="微软雅黑" panose="020B0503020204020204" pitchFamily="34" charset="-122"/>
                <a:ea typeface="微软雅黑" panose="020B0503020204020204" pitchFamily="34" charset="-122"/>
              </a:rPr>
              <a:t>数字图像处理技术和人工智能</a:t>
            </a:r>
            <a:r>
              <a:rPr lang="zh-CN" altLang="zh-CN" dirty="0">
                <a:latin typeface="微软雅黑" panose="020B0503020204020204" pitchFamily="34" charset="-122"/>
                <a:ea typeface="微软雅黑" panose="020B0503020204020204" pitchFamily="34" charset="-122"/>
              </a:rPr>
              <a:t>的发展，许多研究人员开始利用计算机研究轨迹图的相似性问题。</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5">
            <a:extLst>
              <a:ext uri="{FF2B5EF4-FFF2-40B4-BE49-F238E27FC236}">
                <a16:creationId xmlns:a16="http://schemas.microsoft.com/office/drawing/2014/main" id="{A671C5BC-EC65-FC44-9ECF-F6C93FBB8B39}"/>
              </a:ext>
            </a:extLst>
          </p:cNvPr>
          <p:cNvSpPr/>
          <p:nvPr/>
        </p:nvSpPr>
        <p:spPr>
          <a:xfrm>
            <a:off x="3802385" y="3841228"/>
            <a:ext cx="1878664" cy="1938992"/>
          </a:xfrm>
          <a:prstGeom prst="rect">
            <a:avLst/>
          </a:prstGeom>
          <a:solidFill>
            <a:schemeClr val="accent5">
              <a:lumMod val="20000"/>
              <a:lumOff val="80000"/>
            </a:schemeClr>
          </a:solidFill>
          <a:ln>
            <a:solidFill>
              <a:srgbClr val="FF0000"/>
            </a:solidFill>
          </a:ln>
        </p:spPr>
        <p:txBody>
          <a:bodyPr wrap="square">
            <a:spAutoFit/>
          </a:bodyPr>
          <a:lstStyle/>
          <a:p>
            <a:r>
              <a:rPr lang="en-US" altLang="zh-CN" sz="1200" dirty="0" err="1">
                <a:solidFill>
                  <a:srgbClr val="0000FF"/>
                </a:solidFill>
                <a:latin typeface="微软雅黑" panose="020B0503020204020204" pitchFamily="34" charset="-122"/>
                <a:ea typeface="微软雅黑" panose="020B0503020204020204" pitchFamily="34" charset="-122"/>
              </a:rPr>
              <a:t>Alghalandis</a:t>
            </a:r>
            <a:r>
              <a:rPr lang="zh-CN" altLang="en-US" sz="1200" dirty="0">
                <a:solidFill>
                  <a:srgbClr val="0000FF"/>
                </a:solidFill>
                <a:latin typeface="微软雅黑" panose="020B0503020204020204" pitchFamily="34" charset="-122"/>
                <a:ea typeface="微软雅黑" panose="020B0503020204020204" pitchFamily="34" charset="-122"/>
              </a:rPr>
              <a:t>等（</a:t>
            </a:r>
            <a:r>
              <a:rPr lang="en-US" altLang="zh-CN" sz="1200" dirty="0">
                <a:solidFill>
                  <a:srgbClr val="0000FF"/>
                </a:solidFill>
                <a:latin typeface="微软雅黑" panose="020B0503020204020204" pitchFamily="34" charset="-122"/>
                <a:ea typeface="微软雅黑" panose="020B0503020204020204" pitchFamily="34" charset="-122"/>
              </a:rPr>
              <a:t>2017</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基于</a:t>
            </a:r>
            <a:r>
              <a:rPr lang="en-US" altLang="zh-CN" sz="1200" dirty="0" err="1">
                <a:latin typeface="微软雅黑" panose="020B0503020204020204" pitchFamily="34" charset="-122"/>
                <a:ea typeface="微软雅黑" panose="020B0503020204020204" pitchFamily="34" charset="-122"/>
              </a:rPr>
              <a:t>Matlab</a:t>
            </a:r>
            <a:r>
              <a:rPr lang="zh-CN" altLang="en-US" sz="1200" dirty="0">
                <a:latin typeface="微软雅黑" panose="020B0503020204020204" pitchFamily="34" charset="-122"/>
                <a:ea typeface="微软雅黑" panose="020B0503020204020204" pitchFamily="34" charset="-122"/>
              </a:rPr>
              <a:t>实现了二维和三维离散裂隙网络模型相似性的评价方法。主要着眼于裂隙的形心坐标以及</a:t>
            </a:r>
            <a:r>
              <a:rPr lang="zh-CN" altLang="en-US" sz="1200" dirty="0">
                <a:solidFill>
                  <a:srgbClr val="FF0000"/>
                </a:solidFill>
                <a:latin typeface="微软雅黑" panose="020B0503020204020204" pitchFamily="34" charset="-122"/>
                <a:ea typeface="微软雅黑" panose="020B0503020204020204" pitchFamily="34" charset="-122"/>
              </a:rPr>
              <a:t>形状、位置、大小</a:t>
            </a:r>
            <a:r>
              <a:rPr lang="zh-CN" altLang="en-US" sz="1200" dirty="0">
                <a:latin typeface="微软雅黑" panose="020B0503020204020204" pitchFamily="34" charset="-122"/>
                <a:ea typeface="微软雅黑" panose="020B0503020204020204" pitchFamily="34" charset="-122"/>
              </a:rPr>
              <a:t>（与上一个课题类似）的统计分布情况，最后进行平均化处理得到最终的相似度指标。</a:t>
            </a:r>
          </a:p>
        </p:txBody>
      </p:sp>
      <p:sp>
        <p:nvSpPr>
          <p:cNvPr id="79" name="文本框 7">
            <a:extLst>
              <a:ext uri="{FF2B5EF4-FFF2-40B4-BE49-F238E27FC236}">
                <a16:creationId xmlns:a16="http://schemas.microsoft.com/office/drawing/2014/main" id="{D3575362-3474-4742-8CEE-8DDF689D59DB}"/>
              </a:ext>
            </a:extLst>
          </p:cNvPr>
          <p:cNvSpPr txBox="1"/>
          <p:nvPr/>
        </p:nvSpPr>
        <p:spPr>
          <a:xfrm>
            <a:off x="2639394"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1998</a:t>
            </a:r>
            <a:endParaRPr lang="zh-CN" altLang="en-US" sz="1200" b="1" dirty="0">
              <a:solidFill>
                <a:schemeClr val="bg1"/>
              </a:solidFill>
              <a:cs typeface="Arial" panose="020B0604020202020204" pitchFamily="34" charset="0"/>
            </a:endParaRPr>
          </a:p>
        </p:txBody>
      </p:sp>
      <p:sp>
        <p:nvSpPr>
          <p:cNvPr id="80" name="文本框 18">
            <a:extLst>
              <a:ext uri="{FF2B5EF4-FFF2-40B4-BE49-F238E27FC236}">
                <a16:creationId xmlns:a16="http://schemas.microsoft.com/office/drawing/2014/main" id="{602A8E98-F05C-2144-BED5-F489D8D1B811}"/>
              </a:ext>
            </a:extLst>
          </p:cNvPr>
          <p:cNvSpPr txBox="1"/>
          <p:nvPr/>
        </p:nvSpPr>
        <p:spPr>
          <a:xfrm>
            <a:off x="3399808"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2000</a:t>
            </a:r>
            <a:endParaRPr lang="zh-CN" altLang="en-US" sz="1200" b="1" dirty="0">
              <a:solidFill>
                <a:schemeClr val="bg1"/>
              </a:solidFill>
              <a:cs typeface="Arial" panose="020B0604020202020204" pitchFamily="34" charset="0"/>
            </a:endParaRPr>
          </a:p>
        </p:txBody>
      </p:sp>
      <p:sp>
        <p:nvSpPr>
          <p:cNvPr id="81" name="文本框 23">
            <a:extLst>
              <a:ext uri="{FF2B5EF4-FFF2-40B4-BE49-F238E27FC236}">
                <a16:creationId xmlns:a16="http://schemas.microsoft.com/office/drawing/2014/main" id="{0B1B24AC-1737-204C-AF42-3EFD84EEB4F3}"/>
              </a:ext>
            </a:extLst>
          </p:cNvPr>
          <p:cNvSpPr txBox="1"/>
          <p:nvPr/>
        </p:nvSpPr>
        <p:spPr>
          <a:xfrm>
            <a:off x="4160221"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2001</a:t>
            </a:r>
            <a:endParaRPr lang="zh-CN" altLang="en-US" sz="1200" b="1" dirty="0">
              <a:solidFill>
                <a:schemeClr val="bg1"/>
              </a:solidFill>
              <a:cs typeface="Arial" panose="020B0604020202020204" pitchFamily="34" charset="0"/>
            </a:endParaRPr>
          </a:p>
        </p:txBody>
      </p:sp>
      <p:sp>
        <p:nvSpPr>
          <p:cNvPr id="82" name="文本框 24">
            <a:extLst>
              <a:ext uri="{FF2B5EF4-FFF2-40B4-BE49-F238E27FC236}">
                <a16:creationId xmlns:a16="http://schemas.microsoft.com/office/drawing/2014/main" id="{51143344-72EE-1A4F-9961-09DB81D7C81A}"/>
              </a:ext>
            </a:extLst>
          </p:cNvPr>
          <p:cNvSpPr txBox="1"/>
          <p:nvPr/>
        </p:nvSpPr>
        <p:spPr>
          <a:xfrm>
            <a:off x="10243529"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2020</a:t>
            </a:r>
            <a:endParaRPr lang="zh-CN" altLang="en-US" sz="1200" b="1" dirty="0">
              <a:solidFill>
                <a:schemeClr val="bg1"/>
              </a:solidFill>
              <a:cs typeface="Arial" panose="020B0604020202020204" pitchFamily="34" charset="0"/>
            </a:endParaRPr>
          </a:p>
        </p:txBody>
      </p:sp>
      <p:sp>
        <p:nvSpPr>
          <p:cNvPr id="83" name="文本框 25">
            <a:extLst>
              <a:ext uri="{FF2B5EF4-FFF2-40B4-BE49-F238E27FC236}">
                <a16:creationId xmlns:a16="http://schemas.microsoft.com/office/drawing/2014/main" id="{B4F6367E-BEB5-4345-8577-FFE98F6653ED}"/>
              </a:ext>
            </a:extLst>
          </p:cNvPr>
          <p:cNvSpPr txBox="1"/>
          <p:nvPr/>
        </p:nvSpPr>
        <p:spPr>
          <a:xfrm>
            <a:off x="7962288"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2017</a:t>
            </a:r>
            <a:endParaRPr lang="zh-CN" altLang="en-US" sz="1200" b="1" dirty="0">
              <a:solidFill>
                <a:schemeClr val="bg1"/>
              </a:solidFill>
              <a:cs typeface="Arial" panose="020B0604020202020204" pitchFamily="34" charset="0"/>
            </a:endParaRPr>
          </a:p>
        </p:txBody>
      </p:sp>
      <p:sp>
        <p:nvSpPr>
          <p:cNvPr id="84" name="文本框 26">
            <a:extLst>
              <a:ext uri="{FF2B5EF4-FFF2-40B4-BE49-F238E27FC236}">
                <a16:creationId xmlns:a16="http://schemas.microsoft.com/office/drawing/2014/main" id="{923BACBC-A55C-814C-BDB9-EDA69DB08E02}"/>
              </a:ext>
            </a:extLst>
          </p:cNvPr>
          <p:cNvSpPr txBox="1"/>
          <p:nvPr/>
        </p:nvSpPr>
        <p:spPr>
          <a:xfrm>
            <a:off x="4920635"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2003</a:t>
            </a:r>
            <a:endParaRPr lang="zh-CN" altLang="en-US" sz="1200" b="1" dirty="0">
              <a:solidFill>
                <a:schemeClr val="bg1"/>
              </a:solidFill>
              <a:cs typeface="Arial" panose="020B0604020202020204" pitchFamily="34" charset="0"/>
            </a:endParaRPr>
          </a:p>
        </p:txBody>
      </p:sp>
      <p:sp>
        <p:nvSpPr>
          <p:cNvPr id="85" name="文本框 41">
            <a:extLst>
              <a:ext uri="{FF2B5EF4-FFF2-40B4-BE49-F238E27FC236}">
                <a16:creationId xmlns:a16="http://schemas.microsoft.com/office/drawing/2014/main" id="{54D73E48-EFB5-1044-B7C0-68870648D507}"/>
              </a:ext>
            </a:extLst>
          </p:cNvPr>
          <p:cNvSpPr txBox="1"/>
          <p:nvPr/>
        </p:nvSpPr>
        <p:spPr>
          <a:xfrm>
            <a:off x="7201875"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2016</a:t>
            </a:r>
            <a:endParaRPr lang="zh-CN" altLang="en-US" sz="1200" b="1" dirty="0">
              <a:solidFill>
                <a:schemeClr val="bg1"/>
              </a:solidFill>
              <a:cs typeface="Arial" panose="020B0604020202020204" pitchFamily="34" charset="0"/>
            </a:endParaRPr>
          </a:p>
        </p:txBody>
      </p:sp>
      <p:sp>
        <p:nvSpPr>
          <p:cNvPr id="86" name="文本框 60">
            <a:extLst>
              <a:ext uri="{FF2B5EF4-FFF2-40B4-BE49-F238E27FC236}">
                <a16:creationId xmlns:a16="http://schemas.microsoft.com/office/drawing/2014/main" id="{AAE38CC4-C0D9-D140-B25A-A033BB1F7995}"/>
              </a:ext>
            </a:extLst>
          </p:cNvPr>
          <p:cNvSpPr txBox="1"/>
          <p:nvPr/>
        </p:nvSpPr>
        <p:spPr>
          <a:xfrm>
            <a:off x="6441462"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2010</a:t>
            </a:r>
            <a:endParaRPr lang="zh-CN" altLang="en-US" sz="1200" b="1" dirty="0">
              <a:solidFill>
                <a:schemeClr val="bg1"/>
              </a:solidFill>
              <a:cs typeface="Arial" panose="020B0604020202020204" pitchFamily="34" charset="0"/>
            </a:endParaRPr>
          </a:p>
        </p:txBody>
      </p:sp>
      <p:sp>
        <p:nvSpPr>
          <p:cNvPr id="87" name="文本框 42">
            <a:extLst>
              <a:ext uri="{FF2B5EF4-FFF2-40B4-BE49-F238E27FC236}">
                <a16:creationId xmlns:a16="http://schemas.microsoft.com/office/drawing/2014/main" id="{5536E49B-1851-CA42-AF6B-28F3616CEB30}"/>
              </a:ext>
            </a:extLst>
          </p:cNvPr>
          <p:cNvSpPr txBox="1"/>
          <p:nvPr/>
        </p:nvSpPr>
        <p:spPr>
          <a:xfrm>
            <a:off x="5681048"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2009</a:t>
            </a:r>
            <a:endParaRPr lang="zh-CN" altLang="en-US" sz="1200" b="1" dirty="0">
              <a:solidFill>
                <a:schemeClr val="bg1"/>
              </a:solidFill>
              <a:cs typeface="Arial" panose="020B0604020202020204" pitchFamily="34" charset="0"/>
            </a:endParaRPr>
          </a:p>
        </p:txBody>
      </p:sp>
      <p:sp>
        <p:nvSpPr>
          <p:cNvPr id="88" name="文本框 7">
            <a:extLst>
              <a:ext uri="{FF2B5EF4-FFF2-40B4-BE49-F238E27FC236}">
                <a16:creationId xmlns:a16="http://schemas.microsoft.com/office/drawing/2014/main" id="{32C2C218-27D8-8946-AA21-DCEBEBCDAB0B}"/>
              </a:ext>
            </a:extLst>
          </p:cNvPr>
          <p:cNvSpPr txBox="1"/>
          <p:nvPr/>
        </p:nvSpPr>
        <p:spPr>
          <a:xfrm>
            <a:off x="1878981"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1994</a:t>
            </a:r>
            <a:endParaRPr lang="zh-CN" altLang="en-US" sz="1200" b="1" dirty="0">
              <a:solidFill>
                <a:schemeClr val="bg1"/>
              </a:solidFill>
              <a:cs typeface="Arial" panose="020B0604020202020204" pitchFamily="34" charset="0"/>
            </a:endParaRPr>
          </a:p>
        </p:txBody>
      </p:sp>
      <p:sp>
        <p:nvSpPr>
          <p:cNvPr id="89" name="文本框 42">
            <a:extLst>
              <a:ext uri="{FF2B5EF4-FFF2-40B4-BE49-F238E27FC236}">
                <a16:creationId xmlns:a16="http://schemas.microsoft.com/office/drawing/2014/main" id="{47C2912F-9F9A-A14A-BEF6-4026358F2941}"/>
              </a:ext>
            </a:extLst>
          </p:cNvPr>
          <p:cNvSpPr txBox="1"/>
          <p:nvPr/>
        </p:nvSpPr>
        <p:spPr>
          <a:xfrm>
            <a:off x="9483115"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2019</a:t>
            </a:r>
            <a:endParaRPr lang="zh-CN" altLang="en-US" sz="1200" b="1" dirty="0">
              <a:solidFill>
                <a:schemeClr val="bg1"/>
              </a:solidFill>
              <a:cs typeface="Arial" panose="020B0604020202020204" pitchFamily="34" charset="0"/>
            </a:endParaRPr>
          </a:p>
        </p:txBody>
      </p:sp>
      <p:sp>
        <p:nvSpPr>
          <p:cNvPr id="90" name="文本框 24">
            <a:extLst>
              <a:ext uri="{FF2B5EF4-FFF2-40B4-BE49-F238E27FC236}">
                <a16:creationId xmlns:a16="http://schemas.microsoft.com/office/drawing/2014/main" id="{6F3C664F-63F6-0E46-86DB-DFDB50743973}"/>
              </a:ext>
            </a:extLst>
          </p:cNvPr>
          <p:cNvSpPr txBox="1"/>
          <p:nvPr/>
        </p:nvSpPr>
        <p:spPr>
          <a:xfrm>
            <a:off x="8722702" y="3511622"/>
            <a:ext cx="524503" cy="276999"/>
          </a:xfrm>
          <a:prstGeom prst="rect">
            <a:avLst/>
          </a:prstGeom>
          <a:noFill/>
        </p:spPr>
        <p:txBody>
          <a:bodyPr wrap="none" rtlCol="0">
            <a:spAutoFit/>
          </a:bodyPr>
          <a:lstStyle/>
          <a:p>
            <a:r>
              <a:rPr lang="en-US" altLang="zh-CN" sz="1200" b="1" dirty="0">
                <a:solidFill>
                  <a:schemeClr val="bg1"/>
                </a:solidFill>
                <a:cs typeface="Arial" panose="020B0604020202020204" pitchFamily="34" charset="0"/>
              </a:rPr>
              <a:t>2018</a:t>
            </a:r>
            <a:endParaRPr lang="zh-CN" altLang="en-US" sz="1200" b="1" dirty="0">
              <a:solidFill>
                <a:schemeClr val="bg1"/>
              </a:solidFill>
              <a:cs typeface="Arial" panose="020B0604020202020204" pitchFamily="34" charset="0"/>
            </a:endParaRPr>
          </a:p>
        </p:txBody>
      </p:sp>
      <p:sp>
        <p:nvSpPr>
          <p:cNvPr id="97" name="矩形 75">
            <a:extLst>
              <a:ext uri="{FF2B5EF4-FFF2-40B4-BE49-F238E27FC236}">
                <a16:creationId xmlns:a16="http://schemas.microsoft.com/office/drawing/2014/main" id="{4723D32C-71AA-944D-8FAB-54D4FCF9E2CD}"/>
              </a:ext>
            </a:extLst>
          </p:cNvPr>
          <p:cNvSpPr/>
          <p:nvPr/>
        </p:nvSpPr>
        <p:spPr>
          <a:xfrm>
            <a:off x="5821748" y="3841228"/>
            <a:ext cx="3034691" cy="1938992"/>
          </a:xfrm>
          <a:prstGeom prst="rect">
            <a:avLst/>
          </a:prstGeom>
          <a:solidFill>
            <a:schemeClr val="accent5">
              <a:lumMod val="20000"/>
              <a:lumOff val="80000"/>
            </a:schemeClr>
          </a:solidFill>
          <a:ln>
            <a:solidFill>
              <a:srgbClr val="FF0000"/>
            </a:solidFill>
          </a:ln>
        </p:spPr>
        <p:txBody>
          <a:bodyPr wrap="square">
            <a:spAutoFit/>
          </a:bodyPr>
          <a:lstStyle/>
          <a:p>
            <a:r>
              <a:rPr lang="en-US" altLang="zh-CN" sz="1200" dirty="0">
                <a:solidFill>
                  <a:srgbClr val="0000FF"/>
                </a:solidFill>
                <a:latin typeface="微软雅黑" panose="020B0503020204020204" pitchFamily="34" charset="-122"/>
                <a:ea typeface="微软雅黑" panose="020B0503020204020204" pitchFamily="34" charset="-122"/>
              </a:rPr>
              <a:t>Han</a:t>
            </a:r>
            <a:r>
              <a:rPr lang="zh-CN" altLang="en-US" sz="1200" dirty="0">
                <a:solidFill>
                  <a:srgbClr val="0000FF"/>
                </a:solidFill>
                <a:latin typeface="微软雅黑" panose="020B0503020204020204" pitchFamily="34" charset="-122"/>
                <a:ea typeface="微软雅黑" panose="020B0503020204020204" pitchFamily="34" charset="-122"/>
              </a:rPr>
              <a:t>等（</a:t>
            </a:r>
            <a:r>
              <a:rPr lang="en-US" altLang="zh-CN" sz="1200" dirty="0">
                <a:solidFill>
                  <a:srgbClr val="0000FF"/>
                </a:solidFill>
                <a:latin typeface="微软雅黑" panose="020B0503020204020204" pitchFamily="34" charset="-122"/>
                <a:ea typeface="微软雅黑" panose="020B0503020204020204" pitchFamily="34" charset="-122"/>
              </a:rPr>
              <a:t>2018</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提出了一种用于离散裂隙网络（</a:t>
            </a:r>
            <a:r>
              <a:rPr lang="en-US" altLang="zh-CN" sz="1200" dirty="0" err="1">
                <a:latin typeface="微软雅黑" panose="020B0503020204020204" pitchFamily="34" charset="-122"/>
                <a:ea typeface="微软雅黑" panose="020B0503020204020204" pitchFamily="34" charset="-122"/>
              </a:rPr>
              <a:t>DFN</a:t>
            </a:r>
            <a:r>
              <a:rPr lang="zh-CN" altLang="en-US" sz="1200" dirty="0">
                <a:latin typeface="微软雅黑" panose="020B0503020204020204" pitchFamily="34" charset="-122"/>
                <a:ea typeface="微软雅黑" panose="020B0503020204020204" pitchFamily="34" charset="-122"/>
              </a:rPr>
              <a:t>）的图形验证算法。该算法首先采用</a:t>
            </a:r>
            <a:r>
              <a:rPr lang="zh-CN" altLang="en-US" sz="1200" dirty="0">
                <a:solidFill>
                  <a:srgbClr val="FF0000"/>
                </a:solidFill>
                <a:latin typeface="微软雅黑" panose="020B0503020204020204" pitchFamily="34" charset="-122"/>
                <a:ea typeface="微软雅黑" panose="020B0503020204020204" pitchFamily="34" charset="-122"/>
              </a:rPr>
              <a:t>预处理</a:t>
            </a:r>
            <a:r>
              <a:rPr lang="zh-CN" altLang="en-US" sz="1200" dirty="0">
                <a:latin typeface="微软雅黑" panose="020B0503020204020204" pitchFamily="34" charset="-122"/>
                <a:ea typeface="微软雅黑" panose="020B0503020204020204" pitchFamily="34" charset="-122"/>
              </a:rPr>
              <a:t>步骤对两个轨迹图进行标准化，使其更具可识别性。随后进行</a:t>
            </a:r>
            <a:r>
              <a:rPr lang="zh-CN" altLang="en-US" sz="1200" dirty="0">
                <a:solidFill>
                  <a:srgbClr val="FF0000"/>
                </a:solidFill>
                <a:latin typeface="微软雅黑" panose="020B0503020204020204" pitchFamily="34" charset="-122"/>
                <a:ea typeface="微软雅黑" panose="020B0503020204020204" pitchFamily="34" charset="-122"/>
              </a:rPr>
              <a:t>全灰度</a:t>
            </a:r>
            <a:r>
              <a:rPr lang="zh-CN" altLang="en-US" sz="1200" dirty="0">
                <a:latin typeface="微软雅黑" panose="020B0503020204020204" pitchFamily="34" charset="-122"/>
                <a:ea typeface="微软雅黑" panose="020B0503020204020204" pitchFamily="34" charset="-122"/>
              </a:rPr>
              <a:t>比较，从宏观角度分析了两个轨迹图。采用灰度曲线来检测轨迹图的局部特征，提出了一种基于</a:t>
            </a:r>
            <a:r>
              <a:rPr lang="en-US" altLang="zh-CN" sz="1200" dirty="0">
                <a:solidFill>
                  <a:srgbClr val="FF0000"/>
                </a:solidFill>
                <a:latin typeface="微软雅黑" panose="020B0503020204020204" pitchFamily="34" charset="-122"/>
                <a:ea typeface="微软雅黑" panose="020B0503020204020204" pitchFamily="34" charset="-122"/>
              </a:rPr>
              <a:t>Radon</a:t>
            </a:r>
            <a:r>
              <a:rPr lang="zh-CN" altLang="en-US" sz="1200" dirty="0">
                <a:solidFill>
                  <a:srgbClr val="FF0000"/>
                </a:solidFill>
                <a:latin typeface="微软雅黑" panose="020B0503020204020204" pitchFamily="34" charset="-122"/>
                <a:ea typeface="微软雅黑" panose="020B0503020204020204" pitchFamily="34" charset="-122"/>
              </a:rPr>
              <a:t>变换</a:t>
            </a:r>
            <a:r>
              <a:rPr lang="zh-CN" altLang="en-US" sz="1200" dirty="0">
                <a:latin typeface="微软雅黑" panose="020B0503020204020204" pitchFamily="34" charset="-122"/>
                <a:ea typeface="微软雅黑" panose="020B0503020204020204" pitchFamily="34" charset="-122"/>
              </a:rPr>
              <a:t>的改进算法来检测两幅图像的特征方向。并在此基础上提出一组综合评价方程以评估两个轨迹图之间的相似性。</a:t>
            </a:r>
          </a:p>
        </p:txBody>
      </p:sp>
      <p:sp>
        <p:nvSpPr>
          <p:cNvPr id="4" name="左大括号 3">
            <a:extLst>
              <a:ext uri="{FF2B5EF4-FFF2-40B4-BE49-F238E27FC236}">
                <a16:creationId xmlns:a16="http://schemas.microsoft.com/office/drawing/2014/main" id="{7E824249-ED7F-4D51-A630-C5EFC888BCF8}"/>
              </a:ext>
            </a:extLst>
          </p:cNvPr>
          <p:cNvSpPr/>
          <p:nvPr/>
        </p:nvSpPr>
        <p:spPr>
          <a:xfrm>
            <a:off x="2519735" y="5985673"/>
            <a:ext cx="288032" cy="3194938"/>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DEB433C-81A4-4579-AD77-D9D5947AE7CC}"/>
              </a:ext>
            </a:extLst>
          </p:cNvPr>
          <p:cNvSpPr/>
          <p:nvPr/>
        </p:nvSpPr>
        <p:spPr>
          <a:xfrm>
            <a:off x="2965463" y="5913665"/>
            <a:ext cx="6683063" cy="1292662"/>
          </a:xfrm>
          <a:prstGeom prst="rect">
            <a:avLst/>
          </a:prstGeom>
        </p:spPr>
        <p:txBody>
          <a:bodyPr wrap="square">
            <a:spAutoFit/>
          </a:bodyPr>
          <a:lstStyle/>
          <a:p>
            <a:r>
              <a:rPr lang="zh-CN" altLang="zh-CN" sz="2400" b="1" dirty="0">
                <a:latin typeface="微软雅黑" panose="020B0503020204020204" pitchFamily="34" charset="-122"/>
                <a:ea typeface="微软雅黑" panose="020B0503020204020204" pitchFamily="34" charset="-122"/>
                <a:cs typeface="Times New Roman" panose="02020603050405020304" pitchFamily="18" charset="0"/>
              </a:rPr>
              <a:t>数值验证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通过随机模型数据与实测数据统计检验分析后进行比较，如</a:t>
            </a:r>
            <a:r>
              <a:rPr lang="en-US" altLang="zh-CN" dirty="0">
                <a:latin typeface="微软雅黑" panose="020B0503020204020204" pitchFamily="34" charset="-122"/>
                <a:ea typeface="微软雅黑" panose="020B0503020204020204" pitchFamily="34" charset="-122"/>
              </a:rPr>
              <a:t>Kolmogorov - Smirnov</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KS</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）检验、卡方检验</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dirty="0">
                <a:latin typeface="微软雅黑" panose="020B0503020204020204" pitchFamily="34" charset="-122"/>
                <a:ea typeface="微软雅黑" panose="020B0503020204020204" pitchFamily="34" charset="-122"/>
              </a:rPr>
              <a:t>检验的内容通常包括裂隙走向、密度、长度、组数等。</a:t>
            </a:r>
            <a:endParaRPr lang="zh-CN" altLang="en-US"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CDDAB2C-9603-4C37-A0BC-99248968519D}"/>
              </a:ext>
            </a:extLst>
          </p:cNvPr>
          <p:cNvSpPr/>
          <p:nvPr/>
        </p:nvSpPr>
        <p:spPr>
          <a:xfrm>
            <a:off x="76852" y="6970965"/>
            <a:ext cx="2361190" cy="954107"/>
          </a:xfrm>
          <a:prstGeom prst="rect">
            <a:avLst/>
          </a:prstGeom>
        </p:spPr>
        <p:txBody>
          <a:bodyPr wrap="square">
            <a:spAutoFit/>
          </a:bodyPr>
          <a:lstStyle/>
          <a:p>
            <a:pPr algn="ct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种模型</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验证方法</a:t>
            </a:r>
            <a:endParaRPr lang="zh-CN" altLang="en-US" sz="28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802A3F27-7FBA-42DB-93A3-7347BF0967CB}"/>
              </a:ext>
            </a:extLst>
          </p:cNvPr>
          <p:cNvSpPr/>
          <p:nvPr/>
        </p:nvSpPr>
        <p:spPr>
          <a:xfrm>
            <a:off x="1514455" y="3802817"/>
            <a:ext cx="593280" cy="1815882"/>
          </a:xfrm>
          <a:prstGeom prst="rect">
            <a:avLst/>
          </a:prstGeom>
          <a:noFill/>
        </p:spPr>
        <p:txBody>
          <a:bodyPr wrap="square">
            <a:spAutoFit/>
          </a:bodyPr>
          <a:lstStyle/>
          <a:p>
            <a:r>
              <a:rPr lang="zh-CN" altLang="en-US" sz="2800" b="1" dirty="0">
                <a:solidFill>
                  <a:srgbClr val="0432FF"/>
                </a:solidFill>
                <a:latin typeface="微软雅黑" panose="020B0503020204020204" pitchFamily="34" charset="-122"/>
                <a:ea typeface="微软雅黑" panose="020B0503020204020204" pitchFamily="34" charset="-122"/>
              </a:rPr>
              <a:t>图形验证</a:t>
            </a:r>
            <a:endParaRPr lang="zh-CN" altLang="en-US" sz="2800" b="1" dirty="0">
              <a:solidFill>
                <a:srgbClr val="0432FF"/>
              </a:solidFill>
            </a:endParaRPr>
          </a:p>
        </p:txBody>
      </p:sp>
    </p:spTree>
    <p:extLst>
      <p:ext uri="{BB962C8B-B14F-4D97-AF65-F5344CB8AC3E}">
        <p14:creationId xmlns:p14="http://schemas.microsoft.com/office/powerpoint/2010/main" val="2891285532"/>
      </p:ext>
    </p:extLst>
  </p:cSld>
  <p:clrMapOvr>
    <a:masterClrMapping/>
  </p:clrMapOvr>
  <mc:AlternateContent xmlns:mc="http://schemas.openxmlformats.org/markup-compatibility/2006">
    <mc:Choice xmlns:p14="http://schemas.microsoft.com/office/powerpoint/2010/main" Requires="p14">
      <p:transition spd="slow" p14:dur="2000" advTm="639"/>
    </mc:Choice>
    <mc:Fallback>
      <p:transition spd="slow" advTm="63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5369AED-45BF-EC47-BF30-2DD8E04AD717}"/>
              </a:ext>
            </a:extLst>
          </p:cNvPr>
          <p:cNvSpPr txBox="1">
            <a:spLocks/>
          </p:cNvSpPr>
          <p:nvPr/>
        </p:nvSpPr>
        <p:spPr>
          <a:xfrm>
            <a:off x="1083937" y="616004"/>
            <a:ext cx="9927282" cy="716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4094" dirty="0">
                <a:latin typeface="Microsoft YaHei" panose="020B0503020204020204" pitchFamily="34" charset="-122"/>
                <a:ea typeface="Microsoft YaHei" panose="020B0503020204020204" pitchFamily="34" charset="-122"/>
              </a:rPr>
              <a:t>1.4</a:t>
            </a:r>
            <a:r>
              <a:rPr lang="zh-CN" altLang="en-US" sz="4094" dirty="0">
                <a:latin typeface="Microsoft YaHei" panose="020B0503020204020204" pitchFamily="34" charset="-122"/>
                <a:ea typeface="Microsoft YaHei" panose="020B0503020204020204" pitchFamily="34" charset="-122"/>
              </a:rPr>
              <a:t> 创新点</a:t>
            </a:r>
          </a:p>
        </p:txBody>
      </p:sp>
      <p:sp>
        <p:nvSpPr>
          <p:cNvPr id="5" name="灯片编号占位符 8">
            <a:extLst>
              <a:ext uri="{FF2B5EF4-FFF2-40B4-BE49-F238E27FC236}">
                <a16:creationId xmlns:a16="http://schemas.microsoft.com/office/drawing/2014/main" id="{232244F3-B27B-DA4F-A478-CDB7840B2C5B}"/>
              </a:ext>
            </a:extLst>
          </p:cNvPr>
          <p:cNvSpPr txBox="1">
            <a:spLocks/>
          </p:cNvSpPr>
          <p:nvPr/>
        </p:nvSpPr>
        <p:spPr>
          <a:xfrm>
            <a:off x="-1344144" y="9830916"/>
            <a:ext cx="1190727" cy="5238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1pPr>
            <a:lvl2pPr marL="742950" indent="-28575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2pPr>
            <a:lvl3pPr marL="11430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3pPr>
            <a:lvl4pPr marL="16002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4pPr>
            <a:lvl5pPr marL="2057400" indent="-228600" algn="l" defTabSz="914400" rtl="0" eaLnBrk="1" latinLnBrk="0" hangingPunct="1">
              <a:defRPr kumimoji="1" sz="2000" kern="1200">
                <a:solidFill>
                  <a:srgbClr val="6600CC"/>
                </a:solidFill>
                <a:latin typeface="굴림" panose="020B0600000101010101" pitchFamily="34" charset="-127"/>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000" kern="1200">
                <a:solidFill>
                  <a:srgbClr val="6600CC"/>
                </a:solidFill>
                <a:latin typeface="굴림" panose="020B0600000101010101" pitchFamily="34" charset="-127"/>
                <a:ea typeface="宋体" panose="02010600030101010101" pitchFamily="2" charset="-122"/>
                <a:cs typeface="+mn-cs"/>
              </a:defRPr>
            </a:lvl9pPr>
          </a:lstStyle>
          <a:p>
            <a:endParaRPr lang="en-US" altLang="ko-KR" sz="2520" dirty="0">
              <a:solidFill>
                <a:schemeClr val="tx1"/>
              </a:solidFill>
              <a:latin typeface="Times New Roman" panose="02020603050405020304" pitchFamily="18" charset="0"/>
            </a:endParaRPr>
          </a:p>
        </p:txBody>
      </p:sp>
      <p:sp>
        <p:nvSpPr>
          <p:cNvPr id="74" name="矩形 30">
            <a:extLst>
              <a:ext uri="{FF2B5EF4-FFF2-40B4-BE49-F238E27FC236}">
                <a16:creationId xmlns:a16="http://schemas.microsoft.com/office/drawing/2014/main" id="{BB9B42DB-51D4-BE4D-BA5F-7E6636C2DE56}"/>
              </a:ext>
            </a:extLst>
          </p:cNvPr>
          <p:cNvSpPr/>
          <p:nvPr/>
        </p:nvSpPr>
        <p:spPr>
          <a:xfrm>
            <a:off x="1082714" y="2987923"/>
            <a:ext cx="10979039" cy="3108543"/>
          </a:xfrm>
          <a:prstGeom prst="rect">
            <a:avLst/>
          </a:prstGeom>
        </p:spPr>
        <p:txBody>
          <a:bodyPr wrap="square">
            <a:spAutoFit/>
          </a:bodyPr>
          <a:lstStyle/>
          <a:p>
            <a:pPr marL="342900" indent="-342900">
              <a:buFont typeface="Arial" panose="020B0604020202020204" pitchFamily="34" charset="0"/>
              <a:buChar char="•"/>
            </a:pPr>
            <a:r>
              <a:rPr lang="zh-CN" altLang="zh-CN" sz="2800" dirty="0">
                <a:latin typeface="宋体" panose="02010600030101010101" pitchFamily="2" charset="-122"/>
              </a:rPr>
              <a:t>利用</a:t>
            </a:r>
            <a:r>
              <a:rPr lang="en-US" altLang="zh-CN" sz="2800" dirty="0">
                <a:latin typeface="宋体" panose="02010600030101010101" pitchFamily="2" charset="-122"/>
              </a:rPr>
              <a:t>Python</a:t>
            </a:r>
            <a:r>
              <a:rPr lang="zh-CN" altLang="zh-CN" sz="2800" dirty="0">
                <a:latin typeface="宋体" panose="02010600030101010101" pitchFamily="2" charset="-122"/>
              </a:rPr>
              <a:t>编程语言开发一套完整的二维离散裂隙网络的建立方法</a:t>
            </a:r>
            <a:endParaRPr lang="en-US" altLang="zh-CN" sz="2800" dirty="0">
              <a:latin typeface="宋体" panose="02010600030101010101" pitchFamily="2" charset="-122"/>
            </a:endParaRPr>
          </a:p>
          <a:p>
            <a:pPr marL="342900" indent="-342900">
              <a:buFont typeface="Arial" panose="020B0604020202020204" pitchFamily="34" charset="0"/>
              <a:buChar char="•"/>
            </a:pPr>
            <a:endParaRPr lang="en-US" altLang="zh-CN" sz="2800" dirty="0">
              <a:latin typeface="宋体" panose="02010600030101010101" pitchFamily="2" charset="-122"/>
            </a:endParaRPr>
          </a:p>
          <a:p>
            <a:pPr marL="342900" indent="-342900">
              <a:buFont typeface="Arial" panose="020B0604020202020204" pitchFamily="34" charset="0"/>
              <a:buChar char="•"/>
            </a:pPr>
            <a:r>
              <a:rPr lang="zh-CN" altLang="zh-CN" sz="2800" dirty="0">
                <a:latin typeface="宋体" panose="02010600030101010101" pitchFamily="2" charset="-122"/>
              </a:rPr>
              <a:t>提出一套考虑几何和工程特性多方面的离散裂隙网络相似性的评价模型</a:t>
            </a:r>
          </a:p>
          <a:p>
            <a:pPr marL="342900" indent="-342900">
              <a:buFont typeface="Arial" panose="020B0604020202020204" pitchFamily="34" charset="0"/>
              <a:buChar char="•"/>
            </a:pPr>
            <a:endParaRPr lang="en-US" altLang="zh-CN" sz="2800" dirty="0">
              <a:latin typeface="宋体" panose="02010600030101010101" pitchFamily="2" charset="-122"/>
            </a:endParaRPr>
          </a:p>
          <a:p>
            <a:pPr marL="342900" indent="-342900">
              <a:buFont typeface="Arial" panose="020B0604020202020204" pitchFamily="34" charset="0"/>
              <a:buChar char="•"/>
            </a:pPr>
            <a:r>
              <a:rPr lang="zh-CN" altLang="zh-CN" sz="2800" dirty="0">
                <a:latin typeface="宋体" panose="02010600030101010101" pitchFamily="2" charset="-122"/>
              </a:rPr>
              <a:t>提出一种基于“点化</a:t>
            </a:r>
            <a:r>
              <a:rPr lang="en-US" altLang="zh-CN" sz="2800" dirty="0">
                <a:latin typeface="宋体" panose="02010600030101010101" pitchFamily="2" charset="-122"/>
              </a:rPr>
              <a:t>+</a:t>
            </a:r>
            <a:r>
              <a:rPr lang="zh-CN" altLang="zh-CN" sz="2800" dirty="0">
                <a:latin typeface="宋体" panose="02010600030101010101" pitchFamily="2" charset="-122"/>
              </a:rPr>
              <a:t>网格化”的用于精准计算迹线图的位置及密度相似度的算法</a:t>
            </a:r>
          </a:p>
        </p:txBody>
      </p:sp>
    </p:spTree>
    <p:extLst>
      <p:ext uri="{BB962C8B-B14F-4D97-AF65-F5344CB8AC3E}">
        <p14:creationId xmlns:p14="http://schemas.microsoft.com/office/powerpoint/2010/main" val="548299006"/>
      </p:ext>
    </p:extLst>
  </p:cSld>
  <p:clrMapOvr>
    <a:masterClrMapping/>
  </p:clrMapOvr>
  <mc:AlternateContent xmlns:mc="http://schemas.openxmlformats.org/markup-compatibility/2006">
    <mc:Choice xmlns:p14="http://schemas.microsoft.com/office/powerpoint/2010/main" Requires="p14">
      <p:transition spd="slow" p14:dur="2000" advTm="345"/>
    </mc:Choice>
    <mc:Fallback>
      <p:transition spd="slow" advTm="345"/>
    </mc:Fallback>
  </mc:AlternateContent>
</p:sld>
</file>

<file path=ppt/theme/theme1.xml><?xml version="1.0" encoding="utf-8"?>
<a:theme xmlns:a="http://schemas.openxmlformats.org/drawingml/2006/main" name="2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机器学习作业汇报模板.potx" id="{DF269F79-F081-4330-B060-82E1BE55B0F6}" vid="{00882E75-44D6-477F-8C39-30403EE378B1}"/>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作业汇报模板.potx" id="{DF269F79-F081-4330-B060-82E1BE55B0F6}" vid="{D6792EBB-7F34-4971-A403-81ACB30650C6}"/>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作业汇报模板.potx" id="{DF269F79-F081-4330-B060-82E1BE55B0F6}" vid="{BEF111AE-38E6-40AD-8D8B-AA1CE40DBD2D}"/>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机器学习作业汇报模板</Template>
  <TotalTime>8181</TotalTime>
  <Pages>0</Pages>
  <Words>1908</Words>
  <Characters>0</Characters>
  <Application>Microsoft Office PowerPoint</Application>
  <DocSecurity>0</DocSecurity>
  <PresentationFormat>自定义</PresentationFormat>
  <Lines>0</Lines>
  <Paragraphs>331</Paragraphs>
  <Slides>32</Slides>
  <Notes>31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32</vt:i4>
      </vt:variant>
    </vt:vector>
  </HeadingPairs>
  <TitlesOfParts>
    <vt:vector size="45" baseType="lpstr">
      <vt:lpstr>等线</vt:lpstr>
      <vt:lpstr>仿宋_GB2312</vt:lpstr>
      <vt:lpstr>宋体</vt:lpstr>
      <vt:lpstr>微软雅黑</vt:lpstr>
      <vt:lpstr>微软雅黑</vt:lpstr>
      <vt:lpstr>Arial</vt:lpstr>
      <vt:lpstr>Calibri</vt:lpstr>
      <vt:lpstr>Cambria Math</vt:lpstr>
      <vt:lpstr>Times New Roman</vt:lpstr>
      <vt:lpstr>Wingdings</vt:lpstr>
      <vt:lpstr>2_默认设计模板</vt:lpstr>
      <vt:lpstr>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Yifeng</dc:creator>
  <cp:lastModifiedBy>程 展</cp:lastModifiedBy>
  <cp:revision>209</cp:revision>
  <dcterms:created xsi:type="dcterms:W3CDTF">2019-12-07T01:00:09Z</dcterms:created>
  <dcterms:modified xsi:type="dcterms:W3CDTF">2022-06-10T02:30:44Z</dcterms:modified>
</cp:coreProperties>
</file>